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8"/>
  </p:notesMasterIdLst>
  <p:handoutMasterIdLst>
    <p:handoutMasterId r:id="rId19"/>
  </p:handoutMasterIdLst>
  <p:sldIdLst>
    <p:sldId id="319" r:id="rId2"/>
    <p:sldId id="320" r:id="rId3"/>
    <p:sldId id="312" r:id="rId4"/>
    <p:sldId id="364" r:id="rId5"/>
    <p:sldId id="352" r:id="rId6"/>
    <p:sldId id="353" r:id="rId7"/>
    <p:sldId id="344" r:id="rId8"/>
    <p:sldId id="365" r:id="rId9"/>
    <p:sldId id="345" r:id="rId10"/>
    <p:sldId id="328" r:id="rId11"/>
    <p:sldId id="354" r:id="rId12"/>
    <p:sldId id="347" r:id="rId13"/>
    <p:sldId id="355" r:id="rId14"/>
    <p:sldId id="349" r:id="rId15"/>
    <p:sldId id="350" r:id="rId16"/>
    <p:sldId id="366" r:id="rId17"/>
  </p:sldIdLst>
  <p:sldSz cx="9144000" cy="6858000" type="screen4x3"/>
  <p:notesSz cx="6669088" cy="9926638"/>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521415D9-36F7-43E2-AB2F-B90AF26B5E84}">
      <p14:sectionLst xmlns:p14="http://schemas.microsoft.com/office/powerpoint/2010/main">
        <p14:section name="Default Section" id="{9E425605-7774-408A-B1EA-4D4A3BC8C7A1}">
          <p14:sldIdLst>
            <p14:sldId id="319"/>
            <p14:sldId id="320"/>
            <p14:sldId id="312"/>
            <p14:sldId id="364"/>
            <p14:sldId id="352"/>
            <p14:sldId id="353"/>
            <p14:sldId id="344"/>
            <p14:sldId id="365"/>
            <p14:sldId id="345"/>
            <p14:sldId id="328"/>
            <p14:sldId id="354"/>
            <p14:sldId id="347"/>
            <p14:sldId id="355"/>
            <p14:sldId id="349"/>
            <p14:sldId id="350"/>
          </p14:sldIdLst>
        </p14:section>
        <p14:section name="Untitled Section" id="{789C4A26-ED10-4806-A7E6-102BAB6812E3}">
          <p14:sldIdLst>
            <p14:sldId id="366"/>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8000"/>
    <a:srgbClr val="009900"/>
    <a:srgbClr val="0000CC"/>
    <a:srgbClr val="FF3300"/>
    <a:srgbClr val="CC0099"/>
    <a:srgbClr val="FFFF99"/>
    <a:srgbClr val="FFFFCC"/>
    <a:srgbClr val="006600"/>
    <a:srgbClr val="00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525" autoAdjust="0"/>
    <p:restoredTop sz="76491" autoAdjust="0"/>
  </p:normalViewPr>
  <p:slideViewPr>
    <p:cSldViewPr>
      <p:cViewPr varScale="1">
        <p:scale>
          <a:sx n="48" d="100"/>
          <a:sy n="48" d="100"/>
        </p:scale>
        <p:origin x="1772" y="3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2889732" cy="496253"/>
          </a:xfrm>
          <a:prstGeom prst="rect">
            <a:avLst/>
          </a:prstGeom>
        </p:spPr>
        <p:txBody>
          <a:bodyPr vert="horz" lIns="90764" tIns="45381" rIns="90764" bIns="45381" rtlCol="0"/>
          <a:lstStyle>
            <a:lvl1pPr algn="l">
              <a:defRPr sz="1200"/>
            </a:lvl1pPr>
          </a:lstStyle>
          <a:p>
            <a:endParaRPr lang="en-US" dirty="0"/>
          </a:p>
        </p:txBody>
      </p:sp>
      <p:sp>
        <p:nvSpPr>
          <p:cNvPr id="3" name="Date Placeholder 2"/>
          <p:cNvSpPr>
            <a:spLocks noGrp="1"/>
          </p:cNvSpPr>
          <p:nvPr>
            <p:ph type="dt" sz="quarter" idx="1"/>
          </p:nvPr>
        </p:nvSpPr>
        <p:spPr>
          <a:xfrm>
            <a:off x="3777805" y="2"/>
            <a:ext cx="2889732" cy="496253"/>
          </a:xfrm>
          <a:prstGeom prst="rect">
            <a:avLst/>
          </a:prstGeom>
        </p:spPr>
        <p:txBody>
          <a:bodyPr vert="horz" lIns="90764" tIns="45381" rIns="90764" bIns="45381" rtlCol="0"/>
          <a:lstStyle>
            <a:lvl1pPr algn="r">
              <a:defRPr sz="1200"/>
            </a:lvl1pPr>
          </a:lstStyle>
          <a:p>
            <a:fld id="{774854AD-1570-4BD8-B957-70537446C2C4}" type="datetimeFigureOut">
              <a:rPr lang="en-US" smtClean="0"/>
              <a:pPr/>
              <a:t>8/27/2021</a:t>
            </a:fld>
            <a:endParaRPr lang="en-US" dirty="0"/>
          </a:p>
        </p:txBody>
      </p:sp>
      <p:sp>
        <p:nvSpPr>
          <p:cNvPr id="4" name="Footer Placeholder 3"/>
          <p:cNvSpPr>
            <a:spLocks noGrp="1"/>
          </p:cNvSpPr>
          <p:nvPr>
            <p:ph type="ftr" sz="quarter" idx="2"/>
          </p:nvPr>
        </p:nvSpPr>
        <p:spPr>
          <a:xfrm>
            <a:off x="0" y="9428802"/>
            <a:ext cx="2889732" cy="496252"/>
          </a:xfrm>
          <a:prstGeom prst="rect">
            <a:avLst/>
          </a:prstGeom>
        </p:spPr>
        <p:txBody>
          <a:bodyPr vert="horz" lIns="90764" tIns="45381" rIns="90764" bIns="45381" rtlCol="0" anchor="b"/>
          <a:lstStyle>
            <a:lvl1pPr algn="l">
              <a:defRPr sz="1200"/>
            </a:lvl1pPr>
          </a:lstStyle>
          <a:p>
            <a:endParaRPr lang="en-US" dirty="0"/>
          </a:p>
        </p:txBody>
      </p:sp>
      <p:sp>
        <p:nvSpPr>
          <p:cNvPr id="5" name="Slide Number Placeholder 4"/>
          <p:cNvSpPr>
            <a:spLocks noGrp="1"/>
          </p:cNvSpPr>
          <p:nvPr>
            <p:ph type="sldNum" sz="quarter" idx="3"/>
          </p:nvPr>
        </p:nvSpPr>
        <p:spPr>
          <a:xfrm>
            <a:off x="3777805" y="9428802"/>
            <a:ext cx="2889732" cy="496252"/>
          </a:xfrm>
          <a:prstGeom prst="rect">
            <a:avLst/>
          </a:prstGeom>
        </p:spPr>
        <p:txBody>
          <a:bodyPr vert="horz" lIns="90764" tIns="45381" rIns="90764" bIns="45381" rtlCol="0" anchor="b"/>
          <a:lstStyle>
            <a:lvl1pPr algn="r">
              <a:defRPr sz="1200"/>
            </a:lvl1pPr>
          </a:lstStyle>
          <a:p>
            <a:fld id="{BCDB7BC4-A3D4-4EEE-9E70-7DC0C2323B09}" type="slidenum">
              <a:rPr lang="en-US" smtClean="0"/>
              <a:pPr/>
              <a:t>‹#›</a:t>
            </a:fld>
            <a:endParaRPr lang="en-US" dirty="0"/>
          </a:p>
        </p:txBody>
      </p:sp>
    </p:spTree>
    <p:extLst>
      <p:ext uri="{BB962C8B-B14F-4D97-AF65-F5344CB8AC3E}">
        <p14:creationId xmlns:p14="http://schemas.microsoft.com/office/powerpoint/2010/main" val="58203775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 y="2"/>
            <a:ext cx="2890665" cy="496808"/>
          </a:xfrm>
          <a:prstGeom prst="rect">
            <a:avLst/>
          </a:prstGeom>
        </p:spPr>
        <p:txBody>
          <a:bodyPr vert="horz" lIns="90865" tIns="45431" rIns="90865" bIns="45431"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idx="1"/>
          </p:nvPr>
        </p:nvSpPr>
        <p:spPr>
          <a:xfrm>
            <a:off x="3776868" y="2"/>
            <a:ext cx="2890665" cy="496808"/>
          </a:xfrm>
          <a:prstGeom prst="rect">
            <a:avLst/>
          </a:prstGeom>
        </p:spPr>
        <p:txBody>
          <a:bodyPr vert="horz" lIns="90865" tIns="45431" rIns="90865" bIns="45431" rtlCol="0"/>
          <a:lstStyle>
            <a:lvl1pPr algn="r" fontAlgn="auto">
              <a:spcBef>
                <a:spcPts val="0"/>
              </a:spcBef>
              <a:spcAft>
                <a:spcPts val="0"/>
              </a:spcAft>
              <a:defRPr sz="1200">
                <a:latin typeface="+mn-lt"/>
                <a:cs typeface="+mn-cs"/>
              </a:defRPr>
            </a:lvl1pPr>
          </a:lstStyle>
          <a:p>
            <a:pPr>
              <a:defRPr/>
            </a:pPr>
            <a:fld id="{35C198F8-73BA-4031-94D0-671A80691041}" type="datetimeFigureOut">
              <a:rPr lang="en-US"/>
              <a:pPr>
                <a:defRPr/>
              </a:pPr>
              <a:t>8/27/2021</a:t>
            </a:fld>
            <a:endParaRPr lang="en-US" dirty="0"/>
          </a:p>
        </p:txBody>
      </p:sp>
      <p:sp>
        <p:nvSpPr>
          <p:cNvPr id="4" name="Slide Image Placeholder 3"/>
          <p:cNvSpPr>
            <a:spLocks noGrp="1" noRot="1" noChangeAspect="1"/>
          </p:cNvSpPr>
          <p:nvPr>
            <p:ph type="sldImg" idx="2"/>
          </p:nvPr>
        </p:nvSpPr>
        <p:spPr>
          <a:xfrm>
            <a:off x="855663" y="744538"/>
            <a:ext cx="4957762" cy="3719512"/>
          </a:xfrm>
          <a:prstGeom prst="rect">
            <a:avLst/>
          </a:prstGeom>
          <a:noFill/>
          <a:ln w="12700">
            <a:solidFill>
              <a:prstClr val="black"/>
            </a:solidFill>
          </a:ln>
        </p:spPr>
        <p:txBody>
          <a:bodyPr vert="horz" lIns="90865" tIns="45431" rIns="90865" bIns="45431" rtlCol="0" anchor="ctr"/>
          <a:lstStyle/>
          <a:p>
            <a:pPr lvl="0"/>
            <a:endParaRPr lang="en-US" noProof="0" dirty="0"/>
          </a:p>
        </p:txBody>
      </p:sp>
      <p:sp>
        <p:nvSpPr>
          <p:cNvPr id="5" name="Notes Placeholder 4"/>
          <p:cNvSpPr>
            <a:spLocks noGrp="1"/>
          </p:cNvSpPr>
          <p:nvPr>
            <p:ph type="body" sz="quarter" idx="3"/>
          </p:nvPr>
        </p:nvSpPr>
        <p:spPr>
          <a:xfrm>
            <a:off x="666604" y="4715716"/>
            <a:ext cx="5335894" cy="4466511"/>
          </a:xfrm>
          <a:prstGeom prst="rect">
            <a:avLst/>
          </a:prstGeom>
        </p:spPr>
        <p:txBody>
          <a:bodyPr vert="horz" lIns="90865" tIns="45431" rIns="90865" bIns="45431"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4" y="9428244"/>
            <a:ext cx="2890665" cy="496808"/>
          </a:xfrm>
          <a:prstGeom prst="rect">
            <a:avLst/>
          </a:prstGeom>
        </p:spPr>
        <p:txBody>
          <a:bodyPr vert="horz" lIns="90865" tIns="45431" rIns="90865" bIns="45431" rtlCol="0" anchor="b"/>
          <a:lstStyle>
            <a:lvl1pPr algn="l" fontAlgn="auto">
              <a:spcBef>
                <a:spcPts val="0"/>
              </a:spcBef>
              <a:spcAft>
                <a:spcPts val="0"/>
              </a:spcAft>
              <a:defRPr sz="120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3776868" y="9428244"/>
            <a:ext cx="2890665" cy="496808"/>
          </a:xfrm>
          <a:prstGeom prst="rect">
            <a:avLst/>
          </a:prstGeom>
        </p:spPr>
        <p:txBody>
          <a:bodyPr vert="horz" lIns="90865" tIns="45431" rIns="90865" bIns="45431" rtlCol="0" anchor="b"/>
          <a:lstStyle>
            <a:lvl1pPr algn="r" fontAlgn="auto">
              <a:spcBef>
                <a:spcPts val="0"/>
              </a:spcBef>
              <a:spcAft>
                <a:spcPts val="0"/>
              </a:spcAft>
              <a:defRPr sz="1200">
                <a:latin typeface="+mn-lt"/>
                <a:cs typeface="+mn-cs"/>
              </a:defRPr>
            </a:lvl1pPr>
          </a:lstStyle>
          <a:p>
            <a:pPr>
              <a:defRPr/>
            </a:pPr>
            <a:fld id="{80D8DE01-BCA2-4102-8EFA-FE64DF8AD1D2}" type="slidenum">
              <a:rPr lang="en-US"/>
              <a:pPr>
                <a:defRPr/>
              </a:pPr>
              <a:t>‹#›</a:t>
            </a:fld>
            <a:endParaRPr lang="en-US" dirty="0"/>
          </a:p>
        </p:txBody>
      </p:sp>
    </p:spTree>
    <p:extLst>
      <p:ext uri="{BB962C8B-B14F-4D97-AF65-F5344CB8AC3E}">
        <p14:creationId xmlns:p14="http://schemas.microsoft.com/office/powerpoint/2010/main" val="3376428879"/>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80D8DE01-BCA2-4102-8EFA-FE64DF8AD1D2}" type="slidenum">
              <a:rPr lang="en-US" smtClean="0"/>
              <a:pPr>
                <a:defRPr/>
              </a:pPr>
              <a:t>1</a:t>
            </a:fld>
            <a:endParaRPr lang="en-US" dirty="0"/>
          </a:p>
        </p:txBody>
      </p:sp>
    </p:spTree>
    <p:extLst>
      <p:ext uri="{BB962C8B-B14F-4D97-AF65-F5344CB8AC3E}">
        <p14:creationId xmlns:p14="http://schemas.microsoft.com/office/powerpoint/2010/main" val="24490970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MY" dirty="0"/>
          </a:p>
        </p:txBody>
      </p:sp>
      <p:sp>
        <p:nvSpPr>
          <p:cNvPr id="4" name="Slide Number Placeholder 3"/>
          <p:cNvSpPr>
            <a:spLocks noGrp="1"/>
          </p:cNvSpPr>
          <p:nvPr>
            <p:ph type="sldNum" sz="quarter" idx="5"/>
          </p:nvPr>
        </p:nvSpPr>
        <p:spPr/>
        <p:txBody>
          <a:bodyPr/>
          <a:lstStyle/>
          <a:p>
            <a:pPr>
              <a:defRPr/>
            </a:pPr>
            <a:fld id="{80D8DE01-BCA2-4102-8EFA-FE64DF8AD1D2}" type="slidenum">
              <a:rPr lang="en-US" smtClean="0"/>
              <a:pPr>
                <a:defRPr/>
              </a:pPr>
              <a:t>10</a:t>
            </a:fld>
            <a:endParaRPr lang="en-US" dirty="0"/>
          </a:p>
        </p:txBody>
      </p:sp>
    </p:spTree>
    <p:extLst>
      <p:ext uri="{BB962C8B-B14F-4D97-AF65-F5344CB8AC3E}">
        <p14:creationId xmlns:p14="http://schemas.microsoft.com/office/powerpoint/2010/main" val="10253528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Wingdings" panose="05000000000000000000" pitchFamily="2" charset="2"/>
              <a:buChar char="v"/>
            </a:pPr>
            <a:endParaRPr lang="en-MY" dirty="0"/>
          </a:p>
        </p:txBody>
      </p:sp>
      <p:sp>
        <p:nvSpPr>
          <p:cNvPr id="4" name="Slide Number Placeholder 3"/>
          <p:cNvSpPr>
            <a:spLocks noGrp="1"/>
          </p:cNvSpPr>
          <p:nvPr>
            <p:ph type="sldNum" sz="quarter" idx="5"/>
          </p:nvPr>
        </p:nvSpPr>
        <p:spPr/>
        <p:txBody>
          <a:bodyPr/>
          <a:lstStyle/>
          <a:p>
            <a:pPr>
              <a:defRPr/>
            </a:pPr>
            <a:fld id="{80D8DE01-BCA2-4102-8EFA-FE64DF8AD1D2}" type="slidenum">
              <a:rPr lang="en-US" smtClean="0"/>
              <a:pPr>
                <a:defRPr/>
              </a:pPr>
              <a:t>11</a:t>
            </a:fld>
            <a:endParaRPr lang="en-US" dirty="0"/>
          </a:p>
        </p:txBody>
      </p:sp>
    </p:spTree>
    <p:extLst>
      <p:ext uri="{BB962C8B-B14F-4D97-AF65-F5344CB8AC3E}">
        <p14:creationId xmlns:p14="http://schemas.microsoft.com/office/powerpoint/2010/main" val="41013155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MY" dirty="0"/>
          </a:p>
        </p:txBody>
      </p:sp>
      <p:sp>
        <p:nvSpPr>
          <p:cNvPr id="4" name="Slide Number Placeholder 3"/>
          <p:cNvSpPr>
            <a:spLocks noGrp="1"/>
          </p:cNvSpPr>
          <p:nvPr>
            <p:ph type="sldNum" sz="quarter" idx="5"/>
          </p:nvPr>
        </p:nvSpPr>
        <p:spPr/>
        <p:txBody>
          <a:bodyPr/>
          <a:lstStyle/>
          <a:p>
            <a:pPr>
              <a:defRPr/>
            </a:pPr>
            <a:fld id="{80D8DE01-BCA2-4102-8EFA-FE64DF8AD1D2}" type="slidenum">
              <a:rPr lang="en-US" smtClean="0"/>
              <a:pPr>
                <a:defRPr/>
              </a:pPr>
              <a:t>12</a:t>
            </a:fld>
            <a:endParaRPr lang="en-US" dirty="0"/>
          </a:p>
        </p:txBody>
      </p:sp>
    </p:spTree>
    <p:extLst>
      <p:ext uri="{BB962C8B-B14F-4D97-AF65-F5344CB8AC3E}">
        <p14:creationId xmlns:p14="http://schemas.microsoft.com/office/powerpoint/2010/main" val="4781781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MY" dirty="0"/>
          </a:p>
        </p:txBody>
      </p:sp>
      <p:sp>
        <p:nvSpPr>
          <p:cNvPr id="4" name="Slide Number Placeholder 3"/>
          <p:cNvSpPr>
            <a:spLocks noGrp="1"/>
          </p:cNvSpPr>
          <p:nvPr>
            <p:ph type="sldNum" sz="quarter" idx="5"/>
          </p:nvPr>
        </p:nvSpPr>
        <p:spPr/>
        <p:txBody>
          <a:bodyPr/>
          <a:lstStyle/>
          <a:p>
            <a:pPr>
              <a:defRPr/>
            </a:pPr>
            <a:fld id="{80D8DE01-BCA2-4102-8EFA-FE64DF8AD1D2}" type="slidenum">
              <a:rPr lang="en-US" smtClean="0"/>
              <a:pPr>
                <a:defRPr/>
              </a:pPr>
              <a:t>13</a:t>
            </a:fld>
            <a:endParaRPr lang="en-US" dirty="0"/>
          </a:p>
        </p:txBody>
      </p:sp>
    </p:spTree>
    <p:extLst>
      <p:ext uri="{BB962C8B-B14F-4D97-AF65-F5344CB8AC3E}">
        <p14:creationId xmlns:p14="http://schemas.microsoft.com/office/powerpoint/2010/main" val="36086506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5"/>
          </p:nvPr>
        </p:nvSpPr>
        <p:spPr/>
        <p:txBody>
          <a:bodyPr/>
          <a:lstStyle/>
          <a:p>
            <a:pPr>
              <a:defRPr/>
            </a:pPr>
            <a:fld id="{80D8DE01-BCA2-4102-8EFA-FE64DF8AD1D2}" type="slidenum">
              <a:rPr lang="en-US" smtClean="0"/>
              <a:pPr>
                <a:defRPr/>
              </a:pPr>
              <a:t>14</a:t>
            </a:fld>
            <a:endParaRPr lang="en-US" dirty="0"/>
          </a:p>
        </p:txBody>
      </p:sp>
    </p:spTree>
    <p:extLst>
      <p:ext uri="{BB962C8B-B14F-4D97-AF65-F5344CB8AC3E}">
        <p14:creationId xmlns:p14="http://schemas.microsoft.com/office/powerpoint/2010/main" val="26394118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MY" dirty="0"/>
          </a:p>
        </p:txBody>
      </p:sp>
      <p:sp>
        <p:nvSpPr>
          <p:cNvPr id="4" name="Slide Number Placeholder 3"/>
          <p:cNvSpPr>
            <a:spLocks noGrp="1"/>
          </p:cNvSpPr>
          <p:nvPr>
            <p:ph type="sldNum" sz="quarter" idx="5"/>
          </p:nvPr>
        </p:nvSpPr>
        <p:spPr/>
        <p:txBody>
          <a:bodyPr/>
          <a:lstStyle/>
          <a:p>
            <a:pPr>
              <a:defRPr/>
            </a:pPr>
            <a:fld id="{80D8DE01-BCA2-4102-8EFA-FE64DF8AD1D2}" type="slidenum">
              <a:rPr lang="en-US" smtClean="0"/>
              <a:pPr>
                <a:defRPr/>
              </a:pPr>
              <a:t>15</a:t>
            </a:fld>
            <a:endParaRPr lang="en-US" dirty="0"/>
          </a:p>
        </p:txBody>
      </p:sp>
    </p:spTree>
    <p:extLst>
      <p:ext uri="{BB962C8B-B14F-4D97-AF65-F5344CB8AC3E}">
        <p14:creationId xmlns:p14="http://schemas.microsoft.com/office/powerpoint/2010/main" val="4766755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80D8DE01-BCA2-4102-8EFA-FE64DF8AD1D2}" type="slidenum">
              <a:rPr lang="en-US" smtClean="0"/>
              <a:pPr>
                <a:defRPr/>
              </a:pPr>
              <a:t>16</a:t>
            </a:fld>
            <a:endParaRPr lang="en-US" dirty="0"/>
          </a:p>
        </p:txBody>
      </p:sp>
    </p:spTree>
    <p:extLst>
      <p:ext uri="{BB962C8B-B14F-4D97-AF65-F5344CB8AC3E}">
        <p14:creationId xmlns:p14="http://schemas.microsoft.com/office/powerpoint/2010/main" val="29489585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MY" dirty="0"/>
          </a:p>
        </p:txBody>
      </p:sp>
      <p:sp>
        <p:nvSpPr>
          <p:cNvPr id="4" name="Slide Number Placeholder 3"/>
          <p:cNvSpPr>
            <a:spLocks noGrp="1"/>
          </p:cNvSpPr>
          <p:nvPr>
            <p:ph type="sldNum" sz="quarter" idx="5"/>
          </p:nvPr>
        </p:nvSpPr>
        <p:spPr/>
        <p:txBody>
          <a:bodyPr/>
          <a:lstStyle/>
          <a:p>
            <a:pPr>
              <a:defRPr/>
            </a:pPr>
            <a:fld id="{80D8DE01-BCA2-4102-8EFA-FE64DF8AD1D2}" type="slidenum">
              <a:rPr lang="en-US" smtClean="0"/>
              <a:pPr>
                <a:defRPr/>
              </a:pPr>
              <a:t>2</a:t>
            </a:fld>
            <a:endParaRPr lang="en-US" dirty="0"/>
          </a:p>
        </p:txBody>
      </p:sp>
    </p:spTree>
    <p:extLst>
      <p:ext uri="{BB962C8B-B14F-4D97-AF65-F5344CB8AC3E}">
        <p14:creationId xmlns:p14="http://schemas.microsoft.com/office/powerpoint/2010/main" val="1766524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MY" dirty="0"/>
          </a:p>
        </p:txBody>
      </p:sp>
      <p:sp>
        <p:nvSpPr>
          <p:cNvPr id="4" name="Slide Number Placeholder 3"/>
          <p:cNvSpPr>
            <a:spLocks noGrp="1"/>
          </p:cNvSpPr>
          <p:nvPr>
            <p:ph type="sldNum" sz="quarter" idx="5"/>
          </p:nvPr>
        </p:nvSpPr>
        <p:spPr/>
        <p:txBody>
          <a:bodyPr/>
          <a:lstStyle/>
          <a:p>
            <a:pPr>
              <a:defRPr/>
            </a:pPr>
            <a:fld id="{80D8DE01-BCA2-4102-8EFA-FE64DF8AD1D2}" type="slidenum">
              <a:rPr lang="en-US" smtClean="0"/>
              <a:pPr>
                <a:defRPr/>
              </a:pPr>
              <a:t>3</a:t>
            </a:fld>
            <a:endParaRPr lang="en-US" dirty="0"/>
          </a:p>
        </p:txBody>
      </p:sp>
    </p:spTree>
    <p:extLst>
      <p:ext uri="{BB962C8B-B14F-4D97-AF65-F5344CB8AC3E}">
        <p14:creationId xmlns:p14="http://schemas.microsoft.com/office/powerpoint/2010/main" val="32961513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80D8DE01-BCA2-4102-8EFA-FE64DF8AD1D2}" type="slidenum">
              <a:rPr lang="en-US" smtClean="0"/>
              <a:pPr>
                <a:defRPr/>
              </a:pPr>
              <a:t>4</a:t>
            </a:fld>
            <a:endParaRPr lang="en-US" dirty="0"/>
          </a:p>
        </p:txBody>
      </p:sp>
    </p:spTree>
    <p:extLst>
      <p:ext uri="{BB962C8B-B14F-4D97-AF65-F5344CB8AC3E}">
        <p14:creationId xmlns:p14="http://schemas.microsoft.com/office/powerpoint/2010/main" val="30552354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MY" dirty="0"/>
          </a:p>
        </p:txBody>
      </p:sp>
      <p:sp>
        <p:nvSpPr>
          <p:cNvPr id="4" name="Slide Number Placeholder 3"/>
          <p:cNvSpPr>
            <a:spLocks noGrp="1"/>
          </p:cNvSpPr>
          <p:nvPr>
            <p:ph type="sldNum" sz="quarter" idx="5"/>
          </p:nvPr>
        </p:nvSpPr>
        <p:spPr/>
        <p:txBody>
          <a:bodyPr/>
          <a:lstStyle/>
          <a:p>
            <a:pPr>
              <a:defRPr/>
            </a:pPr>
            <a:fld id="{80D8DE01-BCA2-4102-8EFA-FE64DF8AD1D2}" type="slidenum">
              <a:rPr lang="en-US" smtClean="0"/>
              <a:pPr>
                <a:defRPr/>
              </a:pPr>
              <a:t>5</a:t>
            </a:fld>
            <a:endParaRPr lang="en-US" dirty="0"/>
          </a:p>
        </p:txBody>
      </p:sp>
    </p:spTree>
    <p:extLst>
      <p:ext uri="{BB962C8B-B14F-4D97-AF65-F5344CB8AC3E}">
        <p14:creationId xmlns:p14="http://schemas.microsoft.com/office/powerpoint/2010/main" val="23599274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80D8DE01-BCA2-4102-8EFA-FE64DF8AD1D2}" type="slidenum">
              <a:rPr lang="en-US" smtClean="0"/>
              <a:pPr>
                <a:defRPr/>
              </a:pPr>
              <a:t>6</a:t>
            </a:fld>
            <a:endParaRPr lang="en-US" dirty="0"/>
          </a:p>
        </p:txBody>
      </p:sp>
    </p:spTree>
    <p:extLst>
      <p:ext uri="{BB962C8B-B14F-4D97-AF65-F5344CB8AC3E}">
        <p14:creationId xmlns:p14="http://schemas.microsoft.com/office/powerpoint/2010/main" val="14472660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p:spPr>
      </p:sp>
      <p:sp>
        <p:nvSpPr>
          <p:cNvPr id="2765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MY" dirty="0"/>
          </a:p>
        </p:txBody>
      </p:sp>
      <p:sp>
        <p:nvSpPr>
          <p:cNvPr id="4" name="Slide Number Placeholder 3"/>
          <p:cNvSpPr>
            <a:spLocks noGrp="1"/>
          </p:cNvSpPr>
          <p:nvPr>
            <p:ph type="sldNum" sz="quarter" idx="5"/>
          </p:nvPr>
        </p:nvSpPr>
        <p:spPr/>
        <p:txBody>
          <a:bodyPr/>
          <a:lstStyle/>
          <a:p>
            <a:pPr>
              <a:defRPr/>
            </a:pPr>
            <a:fld id="{E2A1EC6D-8262-4DCF-80EE-86B8E5421704}" type="slidenum">
              <a:rPr lang="en-US" smtClean="0"/>
              <a:pPr>
                <a:defRPr/>
              </a:pPr>
              <a:t>7</a:t>
            </a:fld>
            <a:endParaRPr lang="en-US"/>
          </a:p>
        </p:txBody>
      </p:sp>
    </p:spTree>
    <p:extLst>
      <p:ext uri="{BB962C8B-B14F-4D97-AF65-F5344CB8AC3E}">
        <p14:creationId xmlns:p14="http://schemas.microsoft.com/office/powerpoint/2010/main" val="38957903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80D8DE01-BCA2-4102-8EFA-FE64DF8AD1D2}" type="slidenum">
              <a:rPr lang="en-US" smtClean="0"/>
              <a:pPr>
                <a:defRPr/>
              </a:pPr>
              <a:t>8</a:t>
            </a:fld>
            <a:endParaRPr lang="en-US" dirty="0"/>
          </a:p>
        </p:txBody>
      </p:sp>
    </p:spTree>
    <p:extLst>
      <p:ext uri="{BB962C8B-B14F-4D97-AF65-F5344CB8AC3E}">
        <p14:creationId xmlns:p14="http://schemas.microsoft.com/office/powerpoint/2010/main" val="18022579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80D8DE01-BCA2-4102-8EFA-FE64DF8AD1D2}" type="slidenum">
              <a:rPr lang="en-US" smtClean="0"/>
              <a:pPr>
                <a:defRPr/>
              </a:pPr>
              <a:t>9</a:t>
            </a:fld>
            <a:endParaRPr lang="en-US" dirty="0"/>
          </a:p>
        </p:txBody>
      </p:sp>
    </p:spTree>
    <p:extLst>
      <p:ext uri="{BB962C8B-B14F-4D97-AF65-F5344CB8AC3E}">
        <p14:creationId xmlns:p14="http://schemas.microsoft.com/office/powerpoint/2010/main" val="3284733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AU"/>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a:t>Click to edit Master subtitle style</a:t>
            </a:r>
            <a:endParaRPr lang="en-US"/>
          </a:p>
        </p:txBody>
      </p:sp>
      <p:sp>
        <p:nvSpPr>
          <p:cNvPr id="4" name="Date Placeholder 3"/>
          <p:cNvSpPr>
            <a:spLocks noGrp="1"/>
          </p:cNvSpPr>
          <p:nvPr>
            <p:ph type="dt" sz="half" idx="10"/>
          </p:nvPr>
        </p:nvSpPr>
        <p:spPr/>
        <p:txBody>
          <a:bodyPr/>
          <a:lstStyle/>
          <a:p>
            <a:pPr>
              <a:defRPr/>
            </a:pPr>
            <a:fld id="{1E0824F9-8998-41BD-BCA8-6E992E73D777}" type="datetime3">
              <a:rPr lang="en-US" smtClean="0"/>
              <a:t>27 August 2021</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1CF5F1B9-6C89-4C76-9439-86894C569EF9}" type="slidenum">
              <a:rPr lang="en-US" smtClean="0"/>
              <a:pPr>
                <a:defRPr/>
              </a:pPr>
              <a:t>‹#›</a:t>
            </a:fld>
            <a:endParaRPr lang="en-US" dirty="0"/>
          </a:p>
        </p:txBody>
      </p:sp>
    </p:spTree>
    <p:extLst>
      <p:ext uri="{BB962C8B-B14F-4D97-AF65-F5344CB8AC3E}">
        <p14:creationId xmlns:p14="http://schemas.microsoft.com/office/powerpoint/2010/main" val="36481031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Date Placeholder 3"/>
          <p:cNvSpPr>
            <a:spLocks noGrp="1"/>
          </p:cNvSpPr>
          <p:nvPr>
            <p:ph type="dt" sz="half" idx="10"/>
          </p:nvPr>
        </p:nvSpPr>
        <p:spPr/>
        <p:txBody>
          <a:bodyPr/>
          <a:lstStyle/>
          <a:p>
            <a:pPr>
              <a:defRPr/>
            </a:pPr>
            <a:fld id="{107C13F3-A16D-4917-B320-BE584A823901}" type="datetime3">
              <a:rPr lang="en-US" smtClean="0"/>
              <a:t>27 August 2021</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D93C1955-AA64-4352-A8F2-5B2DC17C55BD}" type="slidenum">
              <a:rPr lang="en-US" smtClean="0"/>
              <a:pPr>
                <a:defRPr/>
              </a:pPr>
              <a:t>‹#›</a:t>
            </a:fld>
            <a:endParaRPr lang="en-US" dirty="0"/>
          </a:p>
        </p:txBody>
      </p:sp>
    </p:spTree>
    <p:extLst>
      <p:ext uri="{BB962C8B-B14F-4D97-AF65-F5344CB8AC3E}">
        <p14:creationId xmlns:p14="http://schemas.microsoft.com/office/powerpoint/2010/main" val="41438902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AU"/>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Date Placeholder 3"/>
          <p:cNvSpPr>
            <a:spLocks noGrp="1"/>
          </p:cNvSpPr>
          <p:nvPr>
            <p:ph type="dt" sz="half" idx="10"/>
          </p:nvPr>
        </p:nvSpPr>
        <p:spPr/>
        <p:txBody>
          <a:bodyPr/>
          <a:lstStyle/>
          <a:p>
            <a:pPr>
              <a:defRPr/>
            </a:pPr>
            <a:fld id="{796801C1-6E7F-4879-B383-9BAE93CB722E}" type="datetime3">
              <a:rPr lang="en-US" smtClean="0"/>
              <a:t>27 August 2021</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878F2C62-0896-4BBB-8058-6962177CC8AB}" type="slidenum">
              <a:rPr lang="en-US" smtClean="0"/>
              <a:pPr>
                <a:defRPr/>
              </a:pPr>
              <a:t>‹#›</a:t>
            </a:fld>
            <a:endParaRPr lang="en-US" dirty="0"/>
          </a:p>
        </p:txBody>
      </p:sp>
    </p:spTree>
    <p:extLst>
      <p:ext uri="{BB962C8B-B14F-4D97-AF65-F5344CB8AC3E}">
        <p14:creationId xmlns:p14="http://schemas.microsoft.com/office/powerpoint/2010/main" val="7038908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Content Placeholder 2"/>
          <p:cNvSpPr>
            <a:spLocks noGrp="1"/>
          </p:cNvSpPr>
          <p:nvPr>
            <p:ph idx="1"/>
          </p:nvPr>
        </p:nvSpPr>
        <p:spPr/>
        <p:txBody>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Date Placeholder 3"/>
          <p:cNvSpPr>
            <a:spLocks noGrp="1"/>
          </p:cNvSpPr>
          <p:nvPr>
            <p:ph type="dt" sz="half" idx="10"/>
          </p:nvPr>
        </p:nvSpPr>
        <p:spPr/>
        <p:txBody>
          <a:bodyPr/>
          <a:lstStyle/>
          <a:p>
            <a:pPr>
              <a:defRPr/>
            </a:pPr>
            <a:fld id="{61A8964C-BBFD-4E7A-A705-AD95022E6757}" type="datetime3">
              <a:rPr lang="en-US" smtClean="0"/>
              <a:t>27 August 2021</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BB11FEF6-C28E-447E-8653-7AFF74AC2F9C}" type="slidenum">
              <a:rPr lang="en-US" smtClean="0"/>
              <a:pPr>
                <a:defRPr/>
              </a:pPr>
              <a:t>‹#›</a:t>
            </a:fld>
            <a:endParaRPr lang="en-US" dirty="0"/>
          </a:p>
        </p:txBody>
      </p:sp>
    </p:spTree>
    <p:extLst>
      <p:ext uri="{BB962C8B-B14F-4D97-AF65-F5344CB8AC3E}">
        <p14:creationId xmlns:p14="http://schemas.microsoft.com/office/powerpoint/2010/main" val="9944979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AU"/>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AU"/>
              <a:t>Click to edit Master text styles</a:t>
            </a:r>
          </a:p>
        </p:txBody>
      </p:sp>
      <p:sp>
        <p:nvSpPr>
          <p:cNvPr id="4" name="Date Placeholder 3"/>
          <p:cNvSpPr>
            <a:spLocks noGrp="1"/>
          </p:cNvSpPr>
          <p:nvPr>
            <p:ph type="dt" sz="half" idx="10"/>
          </p:nvPr>
        </p:nvSpPr>
        <p:spPr/>
        <p:txBody>
          <a:bodyPr/>
          <a:lstStyle/>
          <a:p>
            <a:pPr>
              <a:defRPr/>
            </a:pPr>
            <a:fld id="{385EE05D-E922-46DD-8007-97C2A5418D1A}" type="datetime3">
              <a:rPr lang="en-US" smtClean="0"/>
              <a:t>27 August 2021</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2B2EFAB5-D95D-4F02-B15E-784A82942FCC}" type="slidenum">
              <a:rPr lang="en-US" smtClean="0"/>
              <a:pPr>
                <a:defRPr/>
              </a:pPr>
              <a:t>‹#›</a:t>
            </a:fld>
            <a:endParaRPr lang="en-US" dirty="0"/>
          </a:p>
        </p:txBody>
      </p:sp>
    </p:spTree>
    <p:extLst>
      <p:ext uri="{BB962C8B-B14F-4D97-AF65-F5344CB8AC3E}">
        <p14:creationId xmlns:p14="http://schemas.microsoft.com/office/powerpoint/2010/main" val="11563706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5" name="Date Placeholder 4"/>
          <p:cNvSpPr>
            <a:spLocks noGrp="1"/>
          </p:cNvSpPr>
          <p:nvPr>
            <p:ph type="dt" sz="half" idx="10"/>
          </p:nvPr>
        </p:nvSpPr>
        <p:spPr/>
        <p:txBody>
          <a:bodyPr/>
          <a:lstStyle/>
          <a:p>
            <a:pPr>
              <a:defRPr/>
            </a:pPr>
            <a:fld id="{3CC44352-9A88-4D5E-B711-04DFE029FE68}" type="datetime3">
              <a:rPr lang="en-US" smtClean="0"/>
              <a:t>27 August 2021</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6109737D-CDC7-4DD5-9F81-A0F0867029FE}" type="slidenum">
              <a:rPr lang="en-US" smtClean="0"/>
              <a:pPr>
                <a:defRPr/>
              </a:pPr>
              <a:t>‹#›</a:t>
            </a:fld>
            <a:endParaRPr lang="en-US" dirty="0"/>
          </a:p>
        </p:txBody>
      </p:sp>
    </p:spTree>
    <p:extLst>
      <p:ext uri="{BB962C8B-B14F-4D97-AF65-F5344CB8AC3E}">
        <p14:creationId xmlns:p14="http://schemas.microsoft.com/office/powerpoint/2010/main" val="30064870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AU"/>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7" name="Date Placeholder 6"/>
          <p:cNvSpPr>
            <a:spLocks noGrp="1"/>
          </p:cNvSpPr>
          <p:nvPr>
            <p:ph type="dt" sz="half" idx="10"/>
          </p:nvPr>
        </p:nvSpPr>
        <p:spPr/>
        <p:txBody>
          <a:bodyPr/>
          <a:lstStyle/>
          <a:p>
            <a:pPr>
              <a:defRPr/>
            </a:pPr>
            <a:fld id="{26492AEA-01D6-4E14-BADB-779E19D8D902}" type="datetime3">
              <a:rPr lang="en-US" smtClean="0"/>
              <a:t>27 August 2021</a:t>
            </a:fld>
            <a:endParaRPr lang="en-US" dirty="0"/>
          </a:p>
        </p:txBody>
      </p:sp>
      <p:sp>
        <p:nvSpPr>
          <p:cNvPr id="8" name="Footer Placeholder 7"/>
          <p:cNvSpPr>
            <a:spLocks noGrp="1"/>
          </p:cNvSpPr>
          <p:nvPr>
            <p:ph type="ftr" sz="quarter" idx="11"/>
          </p:nvPr>
        </p:nvSpPr>
        <p:spPr/>
        <p:txBody>
          <a:bodyPr/>
          <a:lstStyle/>
          <a:p>
            <a:pPr>
              <a:defRPr/>
            </a:pPr>
            <a:endParaRPr lang="en-US" dirty="0"/>
          </a:p>
        </p:txBody>
      </p:sp>
      <p:sp>
        <p:nvSpPr>
          <p:cNvPr id="9" name="Slide Number Placeholder 8"/>
          <p:cNvSpPr>
            <a:spLocks noGrp="1"/>
          </p:cNvSpPr>
          <p:nvPr>
            <p:ph type="sldNum" sz="quarter" idx="12"/>
          </p:nvPr>
        </p:nvSpPr>
        <p:spPr/>
        <p:txBody>
          <a:bodyPr/>
          <a:lstStyle/>
          <a:p>
            <a:pPr>
              <a:defRPr/>
            </a:pPr>
            <a:fld id="{FEC93B6B-BF21-4F7F-A658-EE14846E0B87}" type="slidenum">
              <a:rPr lang="en-US" smtClean="0"/>
              <a:pPr>
                <a:defRPr/>
              </a:pPr>
              <a:t>‹#›</a:t>
            </a:fld>
            <a:endParaRPr lang="en-US" dirty="0"/>
          </a:p>
        </p:txBody>
      </p:sp>
    </p:spTree>
    <p:extLst>
      <p:ext uri="{BB962C8B-B14F-4D97-AF65-F5344CB8AC3E}">
        <p14:creationId xmlns:p14="http://schemas.microsoft.com/office/powerpoint/2010/main" val="4774885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Date Placeholder 2"/>
          <p:cNvSpPr>
            <a:spLocks noGrp="1"/>
          </p:cNvSpPr>
          <p:nvPr>
            <p:ph type="dt" sz="half" idx="10"/>
          </p:nvPr>
        </p:nvSpPr>
        <p:spPr/>
        <p:txBody>
          <a:bodyPr/>
          <a:lstStyle/>
          <a:p>
            <a:pPr>
              <a:defRPr/>
            </a:pPr>
            <a:fld id="{095A97CB-9C5D-47D0-87E1-877C48778B81}" type="datetime3">
              <a:rPr lang="en-US" smtClean="0"/>
              <a:t>27 August 2021</a:t>
            </a:fld>
            <a:endParaRPr lang="en-US" dirty="0"/>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pPr>
              <a:defRPr/>
            </a:pPr>
            <a:fld id="{00658FFE-129A-4E8A-9BF8-862D7F97FC22}" type="slidenum">
              <a:rPr lang="en-US" smtClean="0"/>
              <a:pPr>
                <a:defRPr/>
              </a:pPr>
              <a:t>‹#›</a:t>
            </a:fld>
            <a:endParaRPr lang="en-US" dirty="0"/>
          </a:p>
        </p:txBody>
      </p:sp>
    </p:spTree>
    <p:extLst>
      <p:ext uri="{BB962C8B-B14F-4D97-AF65-F5344CB8AC3E}">
        <p14:creationId xmlns:p14="http://schemas.microsoft.com/office/powerpoint/2010/main" val="3119405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E53354F3-C6D4-4A4D-B3F9-7D94620306FA}" type="datetime3">
              <a:rPr lang="en-US" smtClean="0"/>
              <a:t>27 August 2021</a:t>
            </a:fld>
            <a:endParaRPr lang="en-US" dirty="0"/>
          </a:p>
        </p:txBody>
      </p:sp>
      <p:sp>
        <p:nvSpPr>
          <p:cNvPr id="3" name="Footer Placeholder 2"/>
          <p:cNvSpPr>
            <a:spLocks noGrp="1"/>
          </p:cNvSpPr>
          <p:nvPr>
            <p:ph type="ftr" sz="quarter" idx="11"/>
          </p:nvPr>
        </p:nvSpPr>
        <p:spPr/>
        <p:txBody>
          <a:bodyPr/>
          <a:lstStyle/>
          <a:p>
            <a:pPr>
              <a:defRPr/>
            </a:pPr>
            <a:endParaRPr lang="en-US" dirty="0"/>
          </a:p>
        </p:txBody>
      </p:sp>
      <p:sp>
        <p:nvSpPr>
          <p:cNvPr id="4" name="Slide Number Placeholder 3"/>
          <p:cNvSpPr>
            <a:spLocks noGrp="1"/>
          </p:cNvSpPr>
          <p:nvPr>
            <p:ph type="sldNum" sz="quarter" idx="12"/>
          </p:nvPr>
        </p:nvSpPr>
        <p:spPr/>
        <p:txBody>
          <a:bodyPr/>
          <a:lstStyle/>
          <a:p>
            <a:pPr>
              <a:defRPr/>
            </a:pPr>
            <a:fld id="{951477F2-794F-4595-9B54-51A672E9A06C}" type="slidenum">
              <a:rPr lang="en-US" smtClean="0"/>
              <a:pPr>
                <a:defRPr/>
              </a:pPr>
              <a:t>‹#›</a:t>
            </a:fld>
            <a:endParaRPr lang="en-US" dirty="0"/>
          </a:p>
        </p:txBody>
      </p:sp>
    </p:spTree>
    <p:extLst>
      <p:ext uri="{BB962C8B-B14F-4D97-AF65-F5344CB8AC3E}">
        <p14:creationId xmlns:p14="http://schemas.microsoft.com/office/powerpoint/2010/main" val="25768788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AU"/>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a:t>Click to edit Master text styles</a:t>
            </a:r>
          </a:p>
        </p:txBody>
      </p:sp>
      <p:sp>
        <p:nvSpPr>
          <p:cNvPr id="5" name="Date Placeholder 4"/>
          <p:cNvSpPr>
            <a:spLocks noGrp="1"/>
          </p:cNvSpPr>
          <p:nvPr>
            <p:ph type="dt" sz="half" idx="10"/>
          </p:nvPr>
        </p:nvSpPr>
        <p:spPr/>
        <p:txBody>
          <a:bodyPr/>
          <a:lstStyle/>
          <a:p>
            <a:pPr>
              <a:defRPr/>
            </a:pPr>
            <a:fld id="{BD0EB613-B690-4191-9157-019AD7100975}" type="datetime3">
              <a:rPr lang="en-US" smtClean="0"/>
              <a:t>27 August 2021</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3A33688B-2B32-497C-9D1D-33518988D0E7}" type="slidenum">
              <a:rPr lang="en-US" smtClean="0"/>
              <a:pPr>
                <a:defRPr/>
              </a:pPr>
              <a:t>‹#›</a:t>
            </a:fld>
            <a:endParaRPr lang="en-US" dirty="0"/>
          </a:p>
        </p:txBody>
      </p:sp>
    </p:spTree>
    <p:extLst>
      <p:ext uri="{BB962C8B-B14F-4D97-AF65-F5344CB8AC3E}">
        <p14:creationId xmlns:p14="http://schemas.microsoft.com/office/powerpoint/2010/main" val="12868875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AU"/>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a:t>Click to edit Master text styles</a:t>
            </a:r>
          </a:p>
        </p:txBody>
      </p:sp>
      <p:sp>
        <p:nvSpPr>
          <p:cNvPr id="5" name="Date Placeholder 4"/>
          <p:cNvSpPr>
            <a:spLocks noGrp="1"/>
          </p:cNvSpPr>
          <p:nvPr>
            <p:ph type="dt" sz="half" idx="10"/>
          </p:nvPr>
        </p:nvSpPr>
        <p:spPr/>
        <p:txBody>
          <a:bodyPr/>
          <a:lstStyle/>
          <a:p>
            <a:pPr>
              <a:defRPr/>
            </a:pPr>
            <a:fld id="{C84CB45F-7A29-4333-A104-455CC3551ADF}" type="datetime3">
              <a:rPr lang="en-US" smtClean="0"/>
              <a:t>27 August 2021</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597C38C8-FD92-4527-9A34-B438AFD6042C}" type="slidenum">
              <a:rPr lang="en-US" smtClean="0"/>
              <a:pPr>
                <a:defRPr/>
              </a:pPr>
              <a:t>‹#›</a:t>
            </a:fld>
            <a:endParaRPr lang="en-US" dirty="0"/>
          </a:p>
        </p:txBody>
      </p:sp>
    </p:spTree>
    <p:extLst>
      <p:ext uri="{BB962C8B-B14F-4D97-AF65-F5344CB8AC3E}">
        <p14:creationId xmlns:p14="http://schemas.microsoft.com/office/powerpoint/2010/main" val="28027458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AU"/>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04E02D8A-7F01-44F2-8423-BF0AB8201166}" type="datetime3">
              <a:rPr lang="en-US" smtClean="0"/>
              <a:t>27 August 2021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C8433D3F-4CAC-4415-A8AD-0296443F8A40}" type="slidenum">
              <a:rPr lang="en-US" smtClean="0"/>
              <a:pPr>
                <a:defRPr/>
              </a:pPr>
              <a:t>‹#›</a:t>
            </a:fld>
            <a:endParaRPr lang="en-US" dirty="0"/>
          </a:p>
        </p:txBody>
      </p:sp>
    </p:spTree>
    <p:extLst>
      <p:ext uri="{BB962C8B-B14F-4D97-AF65-F5344CB8AC3E}">
        <p14:creationId xmlns:p14="http://schemas.microsoft.com/office/powerpoint/2010/main" val="1192464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1828800" y="350837"/>
            <a:ext cx="6400800" cy="792163"/>
          </a:xfrm>
          <a:ln>
            <a:solidFill>
              <a:schemeClr val="accent1"/>
            </a:solidFill>
          </a:ln>
        </p:spPr>
        <p:txBody>
          <a:bodyPr>
            <a:normAutofit/>
          </a:bodyPr>
          <a:lstStyle/>
          <a:p>
            <a:pPr algn="l"/>
            <a:r>
              <a:rPr lang="en-US" sz="3100" b="1" dirty="0">
                <a:solidFill>
                  <a:srgbClr val="0000CC"/>
                </a:solidFill>
                <a:latin typeface="Helvetica Neue LT Std"/>
              </a:rPr>
              <a:t>SOUTHERN ACIDS (M) BERHAD</a:t>
            </a:r>
            <a:endParaRPr lang="en-US" sz="3100" dirty="0">
              <a:latin typeface="Helvetica Neue LT Std"/>
            </a:endParaRPr>
          </a:p>
        </p:txBody>
      </p:sp>
      <p:sp>
        <p:nvSpPr>
          <p:cNvPr id="8" name="Rectangle 7"/>
          <p:cNvSpPr/>
          <p:nvPr/>
        </p:nvSpPr>
        <p:spPr>
          <a:xfrm>
            <a:off x="4343400" y="1832263"/>
            <a:ext cx="3886200" cy="2492990"/>
          </a:xfrm>
          <a:prstGeom prst="rect">
            <a:avLst/>
          </a:prstGeom>
          <a:ln>
            <a:solidFill>
              <a:schemeClr val="accent1"/>
            </a:solidFill>
          </a:ln>
        </p:spPr>
        <p:txBody>
          <a:bodyPr wrap="square">
            <a:spAutoFit/>
          </a:bodyPr>
          <a:lstStyle/>
          <a:p>
            <a:pPr marL="0" indent="0" algn="r">
              <a:buNone/>
            </a:pPr>
            <a:r>
              <a:rPr lang="en-US" sz="2400" b="1" dirty="0">
                <a:latin typeface="Helvetica Neue LT Std"/>
                <a:ea typeface="Verdana" pitchFamily="34" charset="0"/>
                <a:cs typeface="Verdana" pitchFamily="34" charset="0"/>
              </a:rPr>
              <a:t>40</a:t>
            </a:r>
            <a:r>
              <a:rPr lang="en-US" sz="2400" b="1" baseline="30000" dirty="0">
                <a:latin typeface="Helvetica Neue LT Std"/>
                <a:ea typeface="Verdana" pitchFamily="34" charset="0"/>
                <a:cs typeface="Verdana" pitchFamily="34" charset="0"/>
              </a:rPr>
              <a:t>TH</a:t>
            </a:r>
            <a:r>
              <a:rPr lang="en-US" sz="2400" b="1" dirty="0">
                <a:latin typeface="Helvetica Neue LT Std"/>
                <a:ea typeface="Verdana" pitchFamily="34" charset="0"/>
                <a:cs typeface="Verdana" pitchFamily="34" charset="0"/>
              </a:rPr>
              <a:t> ANNUAL </a:t>
            </a:r>
          </a:p>
          <a:p>
            <a:pPr marL="0" indent="0" algn="r">
              <a:buNone/>
            </a:pPr>
            <a:r>
              <a:rPr lang="en-US" sz="2400" b="1" dirty="0">
                <a:latin typeface="Helvetica Neue LT Std"/>
                <a:ea typeface="Verdana" pitchFamily="34" charset="0"/>
                <a:cs typeface="Verdana" pitchFamily="34" charset="0"/>
              </a:rPr>
              <a:t>GENERAL MEETING</a:t>
            </a:r>
          </a:p>
          <a:p>
            <a:pPr marL="0" indent="0" algn="r">
              <a:buNone/>
            </a:pPr>
            <a:endParaRPr lang="en-US" sz="1200" b="1" dirty="0">
              <a:latin typeface="Helvetica Neue LT Std"/>
              <a:ea typeface="Verdana" pitchFamily="34" charset="0"/>
              <a:cs typeface="Verdana" pitchFamily="34" charset="0"/>
            </a:endParaRPr>
          </a:p>
          <a:p>
            <a:pPr marL="0" indent="0" algn="r">
              <a:buNone/>
            </a:pPr>
            <a:r>
              <a:rPr lang="en-US" sz="2400" b="1" dirty="0">
                <a:latin typeface="Helvetica Neue LT Std"/>
                <a:ea typeface="Verdana" pitchFamily="34" charset="0"/>
                <a:cs typeface="Verdana" pitchFamily="34" charset="0"/>
              </a:rPr>
              <a:t>27 AUGUST 2021</a:t>
            </a:r>
          </a:p>
          <a:p>
            <a:pPr marL="0" indent="0" algn="r">
              <a:buNone/>
            </a:pPr>
            <a:endParaRPr lang="en-US" sz="1200" b="1" dirty="0">
              <a:latin typeface="Helvetica Neue LT Std"/>
              <a:ea typeface="Verdana" pitchFamily="34" charset="0"/>
              <a:cs typeface="Verdana" pitchFamily="34" charset="0"/>
            </a:endParaRPr>
          </a:p>
          <a:p>
            <a:pPr marL="0" indent="0" algn="r">
              <a:buNone/>
            </a:pPr>
            <a:r>
              <a:rPr lang="en-US" sz="2400" b="1" dirty="0">
                <a:latin typeface="Helvetica Neue LT Std"/>
                <a:ea typeface="Verdana" pitchFamily="34" charset="0"/>
                <a:cs typeface="Verdana" pitchFamily="34" charset="0"/>
              </a:rPr>
              <a:t>SHAREHOLDERS</a:t>
            </a:r>
          </a:p>
          <a:p>
            <a:pPr marL="0" indent="0" algn="r">
              <a:buNone/>
            </a:pPr>
            <a:r>
              <a:rPr lang="en-US" sz="2400" b="1" dirty="0">
                <a:latin typeface="Helvetica Neue LT Std"/>
                <a:ea typeface="Verdana" pitchFamily="34" charset="0"/>
                <a:cs typeface="Verdana" pitchFamily="34" charset="0"/>
              </a:rPr>
              <a:t>BRIEFING</a:t>
            </a:r>
          </a:p>
          <a:p>
            <a:pPr marL="0" indent="0" algn="r">
              <a:buNone/>
            </a:pPr>
            <a:endParaRPr lang="en-US" sz="1200" b="1" dirty="0">
              <a:latin typeface="Helvetica Neue LT Std"/>
              <a:ea typeface="Verdana" pitchFamily="34" charset="0"/>
              <a:cs typeface="Verdana" pitchFamily="34" charset="0"/>
            </a:endParaRPr>
          </a:p>
        </p:txBody>
      </p:sp>
      <p:pic>
        <p:nvPicPr>
          <p:cNvPr id="7" name="Picture 1"/>
          <p:cNvPicPr>
            <a:picLocks noChangeAspect="1" noChangeArrowheads="1"/>
          </p:cNvPicPr>
          <p:nvPr/>
        </p:nvPicPr>
        <p:blipFill>
          <a:blip r:embed="rId3" cstate="print"/>
          <a:srcRect/>
          <a:stretch>
            <a:fillRect/>
          </a:stretch>
        </p:blipFill>
        <p:spPr bwMode="auto">
          <a:xfrm>
            <a:off x="762000" y="381000"/>
            <a:ext cx="914400" cy="762000"/>
          </a:xfrm>
          <a:prstGeom prst="rect">
            <a:avLst/>
          </a:prstGeom>
          <a:noFill/>
          <a:ln w="9525">
            <a:noFill/>
            <a:miter lim="800000"/>
            <a:headEnd/>
            <a:tailEnd/>
          </a:ln>
        </p:spPr>
      </p:pic>
      <p:pic>
        <p:nvPicPr>
          <p:cNvPr id="3" name="Picture 2">
            <a:extLst>
              <a:ext uri="{FF2B5EF4-FFF2-40B4-BE49-F238E27FC236}">
                <a16:creationId xmlns:a16="http://schemas.microsoft.com/office/drawing/2014/main" id="{79ACFD15-FD01-4588-9100-4ED519E3540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51148" y="1828802"/>
            <a:ext cx="3192251" cy="2492990"/>
          </a:xfrm>
          <a:prstGeom prst="rect">
            <a:avLst/>
          </a:prstGeom>
          <a:ln>
            <a:solidFill>
              <a:schemeClr val="accent1"/>
            </a:solidFill>
          </a:ln>
        </p:spPr>
      </p:pic>
    </p:spTree>
    <p:extLst>
      <p:ext uri="{BB962C8B-B14F-4D97-AF65-F5344CB8AC3E}">
        <p14:creationId xmlns:p14="http://schemas.microsoft.com/office/powerpoint/2010/main" val="38192301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1524000" y="76200"/>
            <a:ext cx="6705600" cy="990600"/>
          </a:xfrm>
          <a:ln>
            <a:solidFill>
              <a:schemeClr val="accent1"/>
            </a:solidFill>
          </a:ln>
        </p:spPr>
        <p:txBody>
          <a:bodyPr>
            <a:noAutofit/>
          </a:bodyPr>
          <a:lstStyle/>
          <a:p>
            <a:pPr algn="l"/>
            <a:r>
              <a:rPr lang="en-AU" sz="2000" b="1" u="sng" dirty="0">
                <a:solidFill>
                  <a:srgbClr val="0000CC"/>
                </a:solidFill>
                <a:latin typeface="Helvetica Neue LT Std"/>
              </a:rPr>
              <a:t>SLIDE 7</a:t>
            </a:r>
            <a:br>
              <a:rPr lang="en-AU" sz="2000" b="1" dirty="0">
                <a:solidFill>
                  <a:srgbClr val="0000CC"/>
                </a:solidFill>
                <a:latin typeface="Helvetica Neue LT Std"/>
              </a:rPr>
            </a:br>
            <a:r>
              <a:rPr lang="en-AU" sz="2000" b="1" dirty="0">
                <a:solidFill>
                  <a:srgbClr val="0000CC"/>
                </a:solidFill>
                <a:latin typeface="Helvetica Neue LT Std"/>
              </a:rPr>
              <a:t>OLEOCHEMICAL SEGMENT OUTLOOK &amp; PROSPECTS FOR FY2022</a:t>
            </a:r>
            <a:endParaRPr lang="en-AU" sz="2000" dirty="0">
              <a:latin typeface="Helvetica Neue LT Std"/>
            </a:endParaRPr>
          </a:p>
        </p:txBody>
      </p:sp>
      <p:sp>
        <p:nvSpPr>
          <p:cNvPr id="22531" name="Content Placeholder 2"/>
          <p:cNvSpPr>
            <a:spLocks noGrp="1"/>
          </p:cNvSpPr>
          <p:nvPr>
            <p:ph idx="1"/>
          </p:nvPr>
        </p:nvSpPr>
        <p:spPr>
          <a:xfrm>
            <a:off x="422564" y="1600200"/>
            <a:ext cx="7807036" cy="4525962"/>
          </a:xfrm>
          <a:ln>
            <a:solidFill>
              <a:schemeClr val="accent1"/>
            </a:solidFill>
          </a:ln>
        </p:spPr>
        <p:txBody>
          <a:bodyPr>
            <a:noAutofit/>
          </a:bodyPr>
          <a:lstStyle/>
          <a:p>
            <a:pPr marL="185738" indent="0" algn="just">
              <a:buNone/>
            </a:pPr>
            <a:endParaRPr lang="en-US" sz="1800" b="1" dirty="0">
              <a:latin typeface="Helvetica Neue LT Std"/>
            </a:endParaRPr>
          </a:p>
          <a:p>
            <a:pPr marL="185738" indent="0" algn="just">
              <a:buNone/>
            </a:pPr>
            <a:r>
              <a:rPr lang="en-US" sz="1800" b="1" dirty="0">
                <a:latin typeface="Helvetica Neue LT Std"/>
              </a:rPr>
              <a:t>Challenging, key factors are as follows:-</a:t>
            </a:r>
          </a:p>
          <a:p>
            <a:pPr marL="185738" indent="0" algn="just">
              <a:buNone/>
            </a:pPr>
            <a:endParaRPr lang="en-US" sz="800" b="1" dirty="0">
              <a:latin typeface="Helvetica Neue LT Std"/>
            </a:endParaRPr>
          </a:p>
          <a:p>
            <a:pPr marL="928688" lvl="1" indent="-342900" algn="just">
              <a:buFont typeface="+mj-lt"/>
              <a:buAutoNum type="arabicPeriod"/>
            </a:pPr>
            <a:r>
              <a:rPr lang="en-US" sz="1800" b="1" dirty="0">
                <a:latin typeface="Helvetica Neue LT Std"/>
              </a:rPr>
              <a:t>External factors; </a:t>
            </a:r>
          </a:p>
          <a:p>
            <a:pPr marL="1328738" lvl="2" indent="-342900" algn="just">
              <a:buFont typeface="Wingdings" panose="05000000000000000000" pitchFamily="2" charset="2"/>
              <a:buChar char="v"/>
            </a:pPr>
            <a:r>
              <a:rPr lang="en-US" sz="1600" dirty="0">
                <a:latin typeface="Helvetica Neue LT Std"/>
              </a:rPr>
              <a:t>Persisting challenges and uncertainties surrounding the global economy from the impact of the new variant of Covid-19;</a:t>
            </a:r>
          </a:p>
          <a:p>
            <a:pPr marL="1328738" lvl="2" indent="-342900" algn="just">
              <a:buFont typeface="Wingdings" panose="05000000000000000000" pitchFamily="2" charset="2"/>
              <a:buChar char="v"/>
            </a:pPr>
            <a:r>
              <a:rPr lang="en-US" sz="1600" dirty="0">
                <a:latin typeface="Helvetica Neue LT Std"/>
              </a:rPr>
              <a:t>Disruptions to the plant activities due to the movement control order;</a:t>
            </a:r>
          </a:p>
          <a:p>
            <a:pPr marL="1328738" lvl="2" indent="-342900" algn="just">
              <a:buFont typeface="Wingdings" panose="05000000000000000000" pitchFamily="2" charset="2"/>
              <a:buChar char="v"/>
            </a:pPr>
            <a:r>
              <a:rPr lang="en-US" sz="1600" dirty="0">
                <a:latin typeface="Helvetica Neue LT Std"/>
              </a:rPr>
              <a:t>Volatility of feedstock prices; and</a:t>
            </a:r>
            <a:endParaRPr lang="en-US" sz="1600" b="1" dirty="0">
              <a:latin typeface="Helvetica Neue LT Std"/>
            </a:endParaRPr>
          </a:p>
          <a:p>
            <a:pPr marL="1328738" lvl="2" indent="-342900" algn="just">
              <a:buFont typeface="Wingdings" panose="05000000000000000000" pitchFamily="2" charset="2"/>
              <a:buChar char="v"/>
            </a:pPr>
            <a:r>
              <a:rPr lang="en-US" sz="1600" dirty="0">
                <a:latin typeface="Helvetica Neue LT Std"/>
              </a:rPr>
              <a:t>Volatility in USD/MYR exchange rates.</a:t>
            </a:r>
          </a:p>
          <a:p>
            <a:pPr marL="928688" lvl="1" indent="-342900" algn="just">
              <a:buFont typeface="+mj-lt"/>
              <a:buAutoNum type="arabicPeriod"/>
            </a:pPr>
            <a:endParaRPr lang="en-US" sz="1800" b="1" dirty="0">
              <a:latin typeface="Helvetica Neue LT Std"/>
            </a:endParaRPr>
          </a:p>
          <a:p>
            <a:pPr marL="928688" lvl="1" indent="-342900" algn="just">
              <a:buFont typeface="+mj-lt"/>
              <a:buAutoNum type="arabicPeriod"/>
            </a:pPr>
            <a:r>
              <a:rPr lang="en-US" sz="1800" b="1" dirty="0">
                <a:latin typeface="Helvetica Neue LT Std"/>
              </a:rPr>
              <a:t>Internal factors; </a:t>
            </a:r>
          </a:p>
          <a:p>
            <a:pPr marL="1328738" lvl="2" indent="-342900" algn="just">
              <a:buFont typeface="Wingdings" panose="05000000000000000000" pitchFamily="2" charset="2"/>
              <a:buChar char="v"/>
            </a:pPr>
            <a:r>
              <a:rPr lang="en-US" sz="1600" dirty="0">
                <a:latin typeface="Helvetica Neue LT Std"/>
              </a:rPr>
              <a:t>Ageing plant;</a:t>
            </a:r>
          </a:p>
          <a:p>
            <a:pPr marL="1328738" lvl="2" indent="-342900" algn="just">
              <a:buFont typeface="Wingdings" panose="05000000000000000000" pitchFamily="2" charset="2"/>
              <a:buChar char="v"/>
            </a:pPr>
            <a:r>
              <a:rPr lang="en-US" sz="1600" dirty="0">
                <a:latin typeface="Helvetica Neue LT Std"/>
              </a:rPr>
              <a:t>Increasing trend of regulated items (such as utilities prices); and</a:t>
            </a:r>
          </a:p>
          <a:p>
            <a:pPr marL="1328738" lvl="2" indent="-342900" algn="just">
              <a:buFont typeface="Wingdings" panose="05000000000000000000" pitchFamily="2" charset="2"/>
              <a:buChar char="v"/>
            </a:pPr>
            <a:r>
              <a:rPr lang="en-US" sz="1600" dirty="0">
                <a:latin typeface="Helvetica Neue LT Std"/>
              </a:rPr>
              <a:t>Changes in foreign labor policy.</a:t>
            </a:r>
          </a:p>
          <a:p>
            <a:pPr marL="928688" lvl="1" indent="-342900" algn="just">
              <a:buFont typeface="+mj-lt"/>
              <a:buAutoNum type="arabicPeriod"/>
            </a:pPr>
            <a:endParaRPr lang="en-US" sz="1600" dirty="0">
              <a:latin typeface="Helvetica Neue LT Std"/>
            </a:endParaRPr>
          </a:p>
          <a:p>
            <a:pPr marL="928688" lvl="1" indent="-342900" algn="just">
              <a:buFont typeface="+mj-lt"/>
              <a:buAutoNum type="arabicPeriod"/>
            </a:pPr>
            <a:endParaRPr lang="en-US" sz="1800" b="1" dirty="0">
              <a:latin typeface="Helvetica Neue LT Std"/>
            </a:endParaRPr>
          </a:p>
          <a:p>
            <a:pPr marL="928688" lvl="1" indent="-342900" algn="just">
              <a:buFont typeface="Wingdings" panose="05000000000000000000" pitchFamily="2" charset="2"/>
              <a:buChar char="q"/>
            </a:pPr>
            <a:endParaRPr lang="en-US" sz="1800" b="1" dirty="0">
              <a:latin typeface="Helvetica Neue LT Std"/>
            </a:endParaRPr>
          </a:p>
          <a:p>
            <a:pPr marL="585788" lvl="1" indent="0" algn="just">
              <a:buNone/>
            </a:pPr>
            <a:endParaRPr lang="en-US" sz="1800" b="1" dirty="0">
              <a:latin typeface="Helvetica Neue LT Std"/>
            </a:endParaRPr>
          </a:p>
          <a:p>
            <a:pPr marL="185738" indent="0" algn="just">
              <a:buNone/>
            </a:pPr>
            <a:endParaRPr lang="en-AU" sz="2200" b="1" dirty="0">
              <a:latin typeface="Helvetica Neue LT Std"/>
            </a:endParaRPr>
          </a:p>
        </p:txBody>
      </p:sp>
      <p:pic>
        <p:nvPicPr>
          <p:cNvPr id="22532" name="Picture 1"/>
          <p:cNvPicPr>
            <a:picLocks noChangeAspect="1" noChangeArrowheads="1"/>
          </p:cNvPicPr>
          <p:nvPr/>
        </p:nvPicPr>
        <p:blipFill>
          <a:blip r:embed="rId3" cstate="print"/>
          <a:srcRect/>
          <a:stretch>
            <a:fillRect/>
          </a:stretch>
        </p:blipFill>
        <p:spPr bwMode="auto">
          <a:xfrm>
            <a:off x="457200" y="228601"/>
            <a:ext cx="857250" cy="609600"/>
          </a:xfrm>
          <a:prstGeom prst="rect">
            <a:avLst/>
          </a:prstGeom>
          <a:noFill/>
          <a:ln w="9525">
            <a:noFill/>
            <a:miter lim="800000"/>
            <a:headEnd/>
            <a:tailEnd/>
          </a:ln>
        </p:spPr>
      </p:pic>
      <p:sp>
        <p:nvSpPr>
          <p:cNvPr id="6" name="Line 15"/>
          <p:cNvSpPr>
            <a:spLocks noChangeShapeType="1"/>
          </p:cNvSpPr>
          <p:nvPr/>
        </p:nvSpPr>
        <p:spPr bwMode="auto">
          <a:xfrm flipH="1">
            <a:off x="0" y="1165225"/>
            <a:ext cx="9144000" cy="46038"/>
          </a:xfrm>
          <a:prstGeom prst="line">
            <a:avLst/>
          </a:prstGeom>
          <a:noFill/>
          <a:ln w="57150">
            <a:solidFill>
              <a:srgbClr val="FF9900"/>
            </a:solidFill>
            <a:round/>
            <a:headEnd/>
            <a:tailEnd/>
          </a:ln>
        </p:spPr>
        <p:txBody>
          <a:bodyPr/>
          <a:lstStyle/>
          <a:p>
            <a:endParaRPr lang="en-MY" dirty="0"/>
          </a:p>
        </p:txBody>
      </p:sp>
    </p:spTree>
    <p:extLst>
      <p:ext uri="{BB962C8B-B14F-4D97-AF65-F5344CB8AC3E}">
        <p14:creationId xmlns:p14="http://schemas.microsoft.com/office/powerpoint/2010/main" val="18457875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Line 15"/>
          <p:cNvSpPr>
            <a:spLocks noChangeShapeType="1"/>
          </p:cNvSpPr>
          <p:nvPr/>
        </p:nvSpPr>
        <p:spPr bwMode="auto">
          <a:xfrm flipH="1">
            <a:off x="0" y="1066800"/>
            <a:ext cx="9144000" cy="46038"/>
          </a:xfrm>
          <a:prstGeom prst="line">
            <a:avLst/>
          </a:prstGeom>
          <a:noFill/>
          <a:ln w="57150">
            <a:solidFill>
              <a:srgbClr val="FF9900"/>
            </a:solidFill>
            <a:round/>
            <a:headEnd/>
            <a:tailEnd/>
          </a:ln>
        </p:spPr>
        <p:txBody>
          <a:bodyPr/>
          <a:lstStyle/>
          <a:p>
            <a:endParaRPr lang="en-MY" dirty="0"/>
          </a:p>
        </p:txBody>
      </p:sp>
      <p:sp>
        <p:nvSpPr>
          <p:cNvPr id="11" name="Rectangle 10"/>
          <p:cNvSpPr/>
          <p:nvPr/>
        </p:nvSpPr>
        <p:spPr>
          <a:xfrm>
            <a:off x="1143000" y="172134"/>
            <a:ext cx="7086600" cy="646331"/>
          </a:xfrm>
          <a:prstGeom prst="rect">
            <a:avLst/>
          </a:prstGeom>
          <a:ln>
            <a:solidFill>
              <a:schemeClr val="accent1"/>
            </a:solidFill>
          </a:ln>
        </p:spPr>
        <p:txBody>
          <a:bodyPr wrap="square" anchor="ctr" anchorCtr="0">
            <a:spAutoFit/>
          </a:bodyPr>
          <a:lstStyle/>
          <a:p>
            <a:r>
              <a:rPr lang="en-US" b="1" u="sng" dirty="0">
                <a:solidFill>
                  <a:srgbClr val="0000CC"/>
                </a:solidFill>
                <a:latin typeface="Helvetica Neue LT Std"/>
                <a:ea typeface="Verdana" pitchFamily="34" charset="0"/>
                <a:cs typeface="Verdana" pitchFamily="34" charset="0"/>
              </a:rPr>
              <a:t>SLIDE 8 </a:t>
            </a:r>
          </a:p>
          <a:p>
            <a:r>
              <a:rPr lang="en-US" b="1" dirty="0">
                <a:solidFill>
                  <a:srgbClr val="0000CC"/>
                </a:solidFill>
                <a:latin typeface="Helvetica Neue LT Std"/>
                <a:ea typeface="Verdana" pitchFamily="34" charset="0"/>
                <a:cs typeface="Verdana" pitchFamily="34" charset="0"/>
              </a:rPr>
              <a:t>MILLING &amp; ESTATE SEGMENT FINANCIAL PERFORMANCE </a:t>
            </a:r>
            <a:endParaRPr lang="en-MY" dirty="0">
              <a:latin typeface="Helvetica Neue LT Std"/>
              <a:ea typeface="Verdana" pitchFamily="34" charset="0"/>
              <a:cs typeface="Verdana" pitchFamily="34" charset="0"/>
            </a:endParaRPr>
          </a:p>
        </p:txBody>
      </p:sp>
      <p:pic>
        <p:nvPicPr>
          <p:cNvPr id="12" name="Picture 1"/>
          <p:cNvPicPr>
            <a:picLocks noChangeAspect="1" noChangeArrowheads="1"/>
          </p:cNvPicPr>
          <p:nvPr/>
        </p:nvPicPr>
        <p:blipFill>
          <a:blip r:embed="rId3" cstate="print"/>
          <a:srcRect/>
          <a:stretch>
            <a:fillRect/>
          </a:stretch>
        </p:blipFill>
        <p:spPr bwMode="auto">
          <a:xfrm>
            <a:off x="250825" y="152400"/>
            <a:ext cx="739775" cy="685800"/>
          </a:xfrm>
          <a:prstGeom prst="rect">
            <a:avLst/>
          </a:prstGeom>
          <a:noFill/>
          <a:ln w="9525">
            <a:noFill/>
            <a:miter lim="800000"/>
            <a:headEnd/>
            <a:tailEnd/>
          </a:ln>
        </p:spPr>
      </p:pic>
      <p:graphicFrame>
        <p:nvGraphicFramePr>
          <p:cNvPr id="14" name="Content Placeholder 2"/>
          <p:cNvGraphicFramePr>
            <a:graphicFrameLocks/>
          </p:cNvGraphicFramePr>
          <p:nvPr>
            <p:extLst>
              <p:ext uri="{D42A27DB-BD31-4B8C-83A1-F6EECF244321}">
                <p14:modId xmlns:p14="http://schemas.microsoft.com/office/powerpoint/2010/main" val="1076007706"/>
              </p:ext>
            </p:extLst>
          </p:nvPr>
        </p:nvGraphicFramePr>
        <p:xfrm>
          <a:off x="457200" y="1295400"/>
          <a:ext cx="7772400" cy="4817086"/>
        </p:xfrm>
        <a:graphic>
          <a:graphicData uri="http://schemas.openxmlformats.org/drawingml/2006/table">
            <a:tbl>
              <a:tblPr firstRow="1" bandRow="1">
                <a:tableStyleId>{5C22544A-7EE6-4342-B048-85BDC9FD1C3A}</a:tableStyleId>
              </a:tblPr>
              <a:tblGrid>
                <a:gridCol w="4002972">
                  <a:extLst>
                    <a:ext uri="{9D8B030D-6E8A-4147-A177-3AD203B41FA5}">
                      <a16:colId xmlns:a16="http://schemas.microsoft.com/office/drawing/2014/main" val="20000"/>
                    </a:ext>
                  </a:extLst>
                </a:gridCol>
                <a:gridCol w="1178414">
                  <a:extLst>
                    <a:ext uri="{9D8B030D-6E8A-4147-A177-3AD203B41FA5}">
                      <a16:colId xmlns:a16="http://schemas.microsoft.com/office/drawing/2014/main" val="20001"/>
                    </a:ext>
                  </a:extLst>
                </a:gridCol>
                <a:gridCol w="1253716">
                  <a:extLst>
                    <a:ext uri="{9D8B030D-6E8A-4147-A177-3AD203B41FA5}">
                      <a16:colId xmlns:a16="http://schemas.microsoft.com/office/drawing/2014/main" val="20002"/>
                    </a:ext>
                  </a:extLst>
                </a:gridCol>
                <a:gridCol w="1337298">
                  <a:extLst>
                    <a:ext uri="{9D8B030D-6E8A-4147-A177-3AD203B41FA5}">
                      <a16:colId xmlns:a16="http://schemas.microsoft.com/office/drawing/2014/main" val="20003"/>
                    </a:ext>
                  </a:extLst>
                </a:gridCol>
              </a:tblGrid>
              <a:tr h="685800">
                <a:tc>
                  <a:txBody>
                    <a:bodyPr/>
                    <a:lstStyle/>
                    <a:p>
                      <a:pPr algn="l"/>
                      <a:endParaRPr lang="en-MY" sz="1600" dirty="0">
                        <a:solidFill>
                          <a:srgbClr val="CC0099"/>
                        </a:solidFill>
                        <a:latin typeface="Helvetica Neue LT Std"/>
                      </a:endParaRPr>
                    </a:p>
                  </a:txBody>
                  <a:tcPr/>
                </a:tc>
                <a:tc>
                  <a:txBody>
                    <a:bodyPr/>
                    <a:lstStyle/>
                    <a:p>
                      <a:pPr algn="ctr"/>
                      <a:r>
                        <a:rPr lang="en-US" sz="1600" dirty="0">
                          <a:latin typeface="Helvetica Neue LT Std"/>
                        </a:rPr>
                        <a:t>FY2021</a:t>
                      </a:r>
                    </a:p>
                    <a:p>
                      <a:pPr algn="ctr"/>
                      <a:r>
                        <a:rPr lang="en-US" sz="1600" dirty="0">
                          <a:latin typeface="Helvetica Neue LT Std"/>
                        </a:rPr>
                        <a:t>RM’000</a:t>
                      </a:r>
                      <a:endParaRPr lang="en-MY" sz="1600" dirty="0">
                        <a:latin typeface="Helvetica Neue LT Std"/>
                      </a:endParaRPr>
                    </a:p>
                  </a:txBody>
                  <a:tcPr/>
                </a:tc>
                <a:tc>
                  <a:txBody>
                    <a:bodyPr/>
                    <a:lstStyle/>
                    <a:p>
                      <a:pPr algn="ctr"/>
                      <a:r>
                        <a:rPr lang="en-US" sz="1600" baseline="0" dirty="0">
                          <a:latin typeface="Helvetica Neue LT Std"/>
                        </a:rPr>
                        <a:t>FY2020</a:t>
                      </a:r>
                    </a:p>
                    <a:p>
                      <a:pPr algn="ctr"/>
                      <a:r>
                        <a:rPr lang="en-US" sz="1600" baseline="0" dirty="0">
                          <a:latin typeface="Helvetica Neue LT Std"/>
                        </a:rPr>
                        <a:t>RM’000</a:t>
                      </a:r>
                      <a:endParaRPr lang="en-MY" sz="1600" dirty="0">
                        <a:latin typeface="Helvetica Neue LT Std"/>
                      </a:endParaRPr>
                    </a:p>
                  </a:txBody>
                  <a:tcPr/>
                </a:tc>
                <a:tc>
                  <a:txBody>
                    <a:bodyPr/>
                    <a:lstStyle/>
                    <a:p>
                      <a:pPr algn="ctr"/>
                      <a:r>
                        <a:rPr lang="en-US" sz="1600" dirty="0">
                          <a:latin typeface="Helvetica Neue LT Std"/>
                        </a:rPr>
                        <a:t>Changes</a:t>
                      </a:r>
                    </a:p>
                    <a:p>
                      <a:pPr algn="ctr"/>
                      <a:r>
                        <a:rPr lang="en-US" sz="1600" dirty="0">
                          <a:latin typeface="Helvetica Neue LT Std"/>
                        </a:rPr>
                        <a:t>RM’000</a:t>
                      </a:r>
                      <a:endParaRPr lang="en-MY" sz="1600" dirty="0">
                        <a:latin typeface="Helvetica Neue LT Std"/>
                      </a:endParaRPr>
                    </a:p>
                  </a:txBody>
                  <a:tcPr/>
                </a:tc>
                <a:extLst>
                  <a:ext uri="{0D108BD9-81ED-4DB2-BD59-A6C34878D82A}">
                    <a16:rowId xmlns:a16="http://schemas.microsoft.com/office/drawing/2014/main" val="10000"/>
                  </a:ext>
                </a:extLst>
              </a:tr>
              <a:tr h="351766">
                <a:tc>
                  <a:txBody>
                    <a:bodyPr/>
                    <a:lstStyle/>
                    <a:p>
                      <a:r>
                        <a:rPr lang="en-US" sz="1600" b="1" dirty="0">
                          <a:latin typeface="Helvetica Neue LT Std"/>
                        </a:rPr>
                        <a:t>Revenue </a:t>
                      </a:r>
                      <a:endParaRPr lang="en-MY" sz="1600" b="1" dirty="0">
                        <a:latin typeface="Helvetica Neue LT Std"/>
                      </a:endParaRPr>
                    </a:p>
                  </a:txBody>
                  <a:tcPr/>
                </a:tc>
                <a:tc>
                  <a:txBody>
                    <a:bodyPr/>
                    <a:lstStyle/>
                    <a:p>
                      <a:pPr algn="r"/>
                      <a:r>
                        <a:rPr lang="en-US" sz="1600" b="1" dirty="0">
                          <a:latin typeface="Helvetica Neue LT Std"/>
                        </a:rPr>
                        <a:t>312,545</a:t>
                      </a:r>
                      <a:endParaRPr lang="en-MY" sz="1600" b="1" dirty="0">
                        <a:latin typeface="Helvetica Neue LT Std"/>
                      </a:endParaRPr>
                    </a:p>
                  </a:txBody>
                  <a:tcPr/>
                </a:tc>
                <a:tc>
                  <a:txBody>
                    <a:bodyPr/>
                    <a:lstStyle/>
                    <a:p>
                      <a:pPr marL="0" marR="0" indent="0" algn="r" defTabSz="457200" rtl="0" eaLnBrk="1" fontAlgn="auto" latinLnBrk="0" hangingPunct="1">
                        <a:lnSpc>
                          <a:spcPct val="100000"/>
                        </a:lnSpc>
                        <a:spcBef>
                          <a:spcPts val="0"/>
                        </a:spcBef>
                        <a:spcAft>
                          <a:spcPts val="0"/>
                        </a:spcAft>
                        <a:buClrTx/>
                        <a:buSzTx/>
                        <a:buFontTx/>
                        <a:buNone/>
                        <a:tabLst/>
                        <a:defRPr/>
                      </a:pPr>
                      <a:r>
                        <a:rPr lang="en-US" sz="1600" b="1" dirty="0">
                          <a:latin typeface="Helvetica Neue LT Std"/>
                        </a:rPr>
                        <a:t>269,453</a:t>
                      </a:r>
                      <a:endParaRPr lang="en-MY" sz="1600" b="1" dirty="0">
                        <a:latin typeface="Helvetica Neue LT Std"/>
                      </a:endParaRPr>
                    </a:p>
                  </a:txBody>
                  <a:tcPr/>
                </a:tc>
                <a:tc>
                  <a:txBody>
                    <a:bodyPr/>
                    <a:lstStyle/>
                    <a:p>
                      <a:pPr algn="r"/>
                      <a:r>
                        <a:rPr lang="en-US" sz="1600" b="1" dirty="0">
                          <a:solidFill>
                            <a:srgbClr val="009900"/>
                          </a:solidFill>
                          <a:latin typeface="Helvetica Neue LT Std"/>
                        </a:rPr>
                        <a:t>43,902</a:t>
                      </a:r>
                      <a:endParaRPr lang="en-MY" sz="1600" b="1" dirty="0">
                        <a:solidFill>
                          <a:srgbClr val="009900"/>
                        </a:solidFill>
                        <a:latin typeface="Helvetica Neue LT Std"/>
                      </a:endParaRPr>
                    </a:p>
                  </a:txBody>
                  <a:tcPr/>
                </a:tc>
                <a:extLst>
                  <a:ext uri="{0D108BD9-81ED-4DB2-BD59-A6C34878D82A}">
                    <a16:rowId xmlns:a16="http://schemas.microsoft.com/office/drawing/2014/main" val="10001"/>
                  </a:ext>
                </a:extLst>
              </a:tr>
              <a:tr h="0">
                <a:tc>
                  <a:txBody>
                    <a:bodyPr/>
                    <a:lstStyle/>
                    <a:p>
                      <a:r>
                        <a:rPr lang="en-MY" sz="1600" b="1" dirty="0">
                          <a:latin typeface="Helvetica Neue LT Std"/>
                        </a:rPr>
                        <a:t>PBT</a:t>
                      </a:r>
                    </a:p>
                  </a:txBody>
                  <a:tcPr/>
                </a:tc>
                <a:tc>
                  <a:txBody>
                    <a:bodyPr/>
                    <a:lstStyle/>
                    <a:p>
                      <a:pPr algn="r"/>
                      <a:endParaRPr lang="en-MY" sz="1600" b="1" dirty="0">
                        <a:solidFill>
                          <a:srgbClr val="FF0000"/>
                        </a:solidFill>
                        <a:latin typeface="Helvetica Neue LT Std"/>
                      </a:endParaRPr>
                    </a:p>
                  </a:txBody>
                  <a:tcPr/>
                </a:tc>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endParaRPr lang="en-MY" sz="1600" b="1" dirty="0">
                        <a:latin typeface="Helvetica Neue LT Std"/>
                      </a:endParaRPr>
                    </a:p>
                  </a:txBody>
                  <a:tcPr/>
                </a:tc>
                <a:tc>
                  <a:txBody>
                    <a:bodyPr/>
                    <a:lstStyle/>
                    <a:p>
                      <a:pPr algn="r"/>
                      <a:endParaRPr lang="en-MY" sz="1600" b="1" dirty="0">
                        <a:solidFill>
                          <a:schemeClr val="tx1"/>
                        </a:solidFill>
                        <a:latin typeface="Helvetica Neue LT Std"/>
                      </a:endParaRPr>
                    </a:p>
                  </a:txBody>
                  <a:tcPr/>
                </a:tc>
                <a:extLst>
                  <a:ext uri="{0D108BD9-81ED-4DB2-BD59-A6C34878D82A}">
                    <a16:rowId xmlns:a16="http://schemas.microsoft.com/office/drawing/2014/main" val="10002"/>
                  </a:ext>
                </a:extLst>
              </a:tr>
              <a:tr h="0">
                <a:tc>
                  <a:txBody>
                    <a:bodyPr/>
                    <a:lstStyle/>
                    <a:p>
                      <a:r>
                        <a:rPr lang="en-US" sz="1600" b="1" dirty="0">
                          <a:latin typeface="Helvetica Neue LT Std"/>
                        </a:rPr>
                        <a:t> Core PBT</a:t>
                      </a:r>
                    </a:p>
                    <a:p>
                      <a:r>
                        <a:rPr lang="en-US" sz="1600" b="1" dirty="0">
                          <a:latin typeface="Helvetica Neue LT Std"/>
                        </a:rPr>
                        <a:t> Non-Core PBT</a:t>
                      </a:r>
                      <a:endParaRPr lang="en-MY" sz="1600" b="1" dirty="0">
                        <a:latin typeface="Helvetica Neue LT Std"/>
                      </a:endParaRPr>
                    </a:p>
                  </a:txBody>
                  <a:tcPr/>
                </a:tc>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lang="en-US" sz="1600" b="1" dirty="0">
                          <a:solidFill>
                            <a:schemeClr val="tx1"/>
                          </a:solidFill>
                          <a:latin typeface="Helvetica Neue LT Std"/>
                        </a:rPr>
                        <a:t>23,522</a:t>
                      </a:r>
                    </a:p>
                    <a:p>
                      <a:pPr marL="0" marR="0" lvl="0" indent="0" algn="r" defTabSz="457200" rtl="0" eaLnBrk="1" fontAlgn="auto" latinLnBrk="0" hangingPunct="1">
                        <a:lnSpc>
                          <a:spcPct val="100000"/>
                        </a:lnSpc>
                        <a:spcBef>
                          <a:spcPts val="0"/>
                        </a:spcBef>
                        <a:spcAft>
                          <a:spcPts val="0"/>
                        </a:spcAft>
                        <a:buClrTx/>
                        <a:buSzTx/>
                        <a:buFontTx/>
                        <a:buNone/>
                        <a:tabLst/>
                        <a:defRPr/>
                      </a:pPr>
                      <a:r>
                        <a:rPr lang="en-US" sz="1600" b="1" dirty="0">
                          <a:solidFill>
                            <a:schemeClr val="tx1"/>
                          </a:solidFill>
                          <a:latin typeface="Helvetica Neue LT Std"/>
                        </a:rPr>
                        <a:t>14,763</a:t>
                      </a:r>
                      <a:endParaRPr lang="en-MY" sz="1600" b="1" dirty="0">
                        <a:solidFill>
                          <a:schemeClr val="tx1"/>
                        </a:solidFill>
                        <a:latin typeface="Helvetica Neue LT Std"/>
                      </a:endParaRPr>
                    </a:p>
                  </a:txBody>
                  <a:tcPr>
                    <a:lnB w="12700" cap="flat" cmpd="sng" algn="ctr">
                      <a:solidFill>
                        <a:schemeClr val="tx1"/>
                      </a:solidFill>
                      <a:prstDash val="solid"/>
                      <a:round/>
                      <a:headEnd type="none" w="med" len="med"/>
                      <a:tailEnd type="none" w="med" len="med"/>
                    </a:lnB>
                  </a:tcPr>
                </a:tc>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lang="en-US" sz="1600" b="1" dirty="0">
                          <a:solidFill>
                            <a:schemeClr val="tx1"/>
                          </a:solidFill>
                          <a:latin typeface="Helvetica Neue LT Std"/>
                        </a:rPr>
                        <a:t>19,413</a:t>
                      </a:r>
                    </a:p>
                    <a:p>
                      <a:pPr marL="0" marR="0" lvl="0" indent="0" algn="r" defTabSz="457200" rtl="0" eaLnBrk="1" fontAlgn="auto" latinLnBrk="0" hangingPunct="1">
                        <a:lnSpc>
                          <a:spcPct val="100000"/>
                        </a:lnSpc>
                        <a:spcBef>
                          <a:spcPts val="0"/>
                        </a:spcBef>
                        <a:spcAft>
                          <a:spcPts val="0"/>
                        </a:spcAft>
                        <a:buClrTx/>
                        <a:buSzTx/>
                        <a:buFontTx/>
                        <a:buNone/>
                        <a:tabLst/>
                        <a:defRPr/>
                      </a:pPr>
                      <a:r>
                        <a:rPr lang="en-US" sz="1600" b="1" dirty="0">
                          <a:solidFill>
                            <a:schemeClr val="tx1"/>
                          </a:solidFill>
                          <a:latin typeface="Helvetica Neue LT Std"/>
                        </a:rPr>
                        <a:t>8,624</a:t>
                      </a:r>
                      <a:endParaRPr lang="en-MY" sz="1600" b="1" dirty="0">
                        <a:solidFill>
                          <a:schemeClr val="tx1"/>
                        </a:solidFill>
                        <a:latin typeface="Helvetica Neue LT Std"/>
                      </a:endParaRPr>
                    </a:p>
                  </a:txBody>
                  <a:tcPr>
                    <a:lnB w="12700" cap="flat" cmpd="sng" algn="ctr">
                      <a:solidFill>
                        <a:schemeClr val="tx1"/>
                      </a:solidFill>
                      <a:prstDash val="solid"/>
                      <a:round/>
                      <a:headEnd type="none" w="med" len="med"/>
                      <a:tailEnd type="none" w="med" len="med"/>
                    </a:lnB>
                  </a:tcPr>
                </a:tc>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lang="en-US" sz="1600" b="1" dirty="0">
                          <a:solidFill>
                            <a:srgbClr val="009900"/>
                          </a:solidFill>
                          <a:latin typeface="Helvetica Neue LT Std"/>
                        </a:rPr>
                        <a:t>4,109</a:t>
                      </a:r>
                    </a:p>
                    <a:p>
                      <a:pPr marL="0" marR="0" lvl="0" indent="0" algn="r" defTabSz="457200" rtl="0" eaLnBrk="1" fontAlgn="auto" latinLnBrk="0" hangingPunct="1">
                        <a:lnSpc>
                          <a:spcPct val="100000"/>
                        </a:lnSpc>
                        <a:spcBef>
                          <a:spcPts val="0"/>
                        </a:spcBef>
                        <a:spcAft>
                          <a:spcPts val="0"/>
                        </a:spcAft>
                        <a:buClrTx/>
                        <a:buSzTx/>
                        <a:buFontTx/>
                        <a:buNone/>
                        <a:tabLst/>
                        <a:defRPr/>
                      </a:pPr>
                      <a:r>
                        <a:rPr lang="en-US" sz="1600" b="1" dirty="0">
                          <a:solidFill>
                            <a:srgbClr val="00B050"/>
                          </a:solidFill>
                          <a:latin typeface="Helvetica Neue LT Std"/>
                        </a:rPr>
                        <a:t>6,139</a:t>
                      </a:r>
                      <a:endParaRPr lang="en-MY" sz="1600" b="1" dirty="0">
                        <a:solidFill>
                          <a:srgbClr val="00B050"/>
                        </a:solidFill>
                        <a:latin typeface="Helvetica Neue LT Std"/>
                      </a:endParaRP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17908036"/>
                  </a:ext>
                </a:extLst>
              </a:tr>
              <a:tr h="0">
                <a:tc>
                  <a:txBody>
                    <a:bodyPr/>
                    <a:lstStyle/>
                    <a:p>
                      <a:endParaRPr lang="en-MY" sz="1600" b="1" dirty="0">
                        <a:latin typeface="Helvetica Neue LT Std"/>
                      </a:endParaRPr>
                    </a:p>
                  </a:txBody>
                  <a:tcPr/>
                </a:tc>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lang="en-US" sz="1600" b="1" dirty="0">
                          <a:solidFill>
                            <a:schemeClr val="tx1"/>
                          </a:solidFill>
                          <a:latin typeface="Helvetica Neue LT Std"/>
                        </a:rPr>
                        <a:t>38,285</a:t>
                      </a:r>
                      <a:endParaRPr lang="en-MY" sz="1600" b="1" dirty="0">
                        <a:solidFill>
                          <a:schemeClr val="tx1"/>
                        </a:solidFill>
                        <a:latin typeface="Helvetica Neue LT Std"/>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lang="en-US" sz="1600" b="1" dirty="0">
                          <a:solidFill>
                            <a:schemeClr val="tx1"/>
                          </a:solidFill>
                          <a:latin typeface="Helvetica Neue LT Std"/>
                        </a:rPr>
                        <a:t>28,037</a:t>
                      </a:r>
                      <a:endParaRPr lang="en-MY" sz="1600" b="1" dirty="0">
                        <a:solidFill>
                          <a:schemeClr val="tx1"/>
                        </a:solidFill>
                        <a:latin typeface="Helvetica Neue LT Std"/>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lang="en-US" sz="1600" b="1" dirty="0">
                          <a:solidFill>
                            <a:srgbClr val="009900"/>
                          </a:solidFill>
                          <a:latin typeface="Helvetica Neue LT Std"/>
                        </a:rPr>
                        <a:t>10,248</a:t>
                      </a:r>
                      <a:endParaRPr lang="en-MY" sz="1600" b="1" dirty="0">
                        <a:solidFill>
                          <a:srgbClr val="009900"/>
                        </a:solidFill>
                        <a:latin typeface="Helvetica Neue LT Std"/>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03379533"/>
                  </a:ext>
                </a:extLst>
              </a:tr>
              <a:tr h="546695">
                <a:tc gridSpan="4">
                  <a:txBody>
                    <a:bodyPr/>
                    <a:lstStyle/>
                    <a:p>
                      <a:pPr algn="just"/>
                      <a:endParaRPr lang="en-MY" sz="1600" b="1" dirty="0">
                        <a:latin typeface="Helvetica Neue LT Std"/>
                      </a:endParaRPr>
                    </a:p>
                    <a:p>
                      <a:pPr algn="just"/>
                      <a:r>
                        <a:rPr lang="en-MY" sz="1600" b="1" dirty="0">
                          <a:latin typeface="Helvetica Neue LT Std"/>
                        </a:rPr>
                        <a:t>Highlights</a:t>
                      </a:r>
                      <a:r>
                        <a:rPr lang="en-MY" sz="1600" b="1" baseline="0" dirty="0">
                          <a:latin typeface="Helvetica Neue LT Std"/>
                        </a:rPr>
                        <a:t> on core PBT</a:t>
                      </a:r>
                    </a:p>
                    <a:p>
                      <a:pPr marL="342900" indent="-342900" algn="just">
                        <a:buFont typeface="+mj-lt"/>
                        <a:buAutoNum type="arabicPeriod"/>
                      </a:pPr>
                      <a:r>
                        <a:rPr lang="en-MY" sz="1600" b="0" baseline="0" dirty="0">
                          <a:latin typeface="Helvetica Neue LT Std"/>
                        </a:rPr>
                        <a:t>The higher revenue was mainly contributed by an overall increase in the price of commodities; and</a:t>
                      </a:r>
                    </a:p>
                    <a:p>
                      <a:pPr marL="342900" indent="-342900" algn="just">
                        <a:buFont typeface="+mj-lt"/>
                        <a:buAutoNum type="arabicPeriod"/>
                      </a:pPr>
                      <a:r>
                        <a:rPr lang="en-MY" sz="1600" b="0" baseline="0" dirty="0">
                          <a:latin typeface="Helvetica Neue LT Std"/>
                        </a:rPr>
                        <a:t>In tandem with higher revenue, core PBT was higher by 21.2%.</a:t>
                      </a:r>
                    </a:p>
                    <a:p>
                      <a:pPr marL="0" marR="0" indent="0" algn="just" defTabSz="457200" rtl="0" eaLnBrk="1" fontAlgn="auto" latinLnBrk="0" hangingPunct="1">
                        <a:lnSpc>
                          <a:spcPct val="100000"/>
                        </a:lnSpc>
                        <a:spcBef>
                          <a:spcPts val="0"/>
                        </a:spcBef>
                        <a:spcAft>
                          <a:spcPts val="0"/>
                        </a:spcAft>
                        <a:buClrTx/>
                        <a:buSzTx/>
                        <a:buFont typeface="+mj-lt"/>
                        <a:buNone/>
                        <a:tabLst/>
                        <a:defRPr/>
                      </a:pPr>
                      <a:endParaRPr lang="en-MY" sz="1600" b="0" baseline="0" dirty="0">
                        <a:latin typeface="Helvetica Neue LT Std"/>
                      </a:endParaRPr>
                    </a:p>
                    <a:p>
                      <a:pPr marL="0" marR="0" indent="0" algn="just" defTabSz="457200" rtl="0" eaLnBrk="1" fontAlgn="auto" latinLnBrk="0" hangingPunct="1">
                        <a:lnSpc>
                          <a:spcPct val="100000"/>
                        </a:lnSpc>
                        <a:spcBef>
                          <a:spcPts val="0"/>
                        </a:spcBef>
                        <a:spcAft>
                          <a:spcPts val="0"/>
                        </a:spcAft>
                        <a:buClrTx/>
                        <a:buSzTx/>
                        <a:buFont typeface="+mj-lt"/>
                        <a:buNone/>
                        <a:tabLst/>
                        <a:defRPr/>
                      </a:pPr>
                      <a:r>
                        <a:rPr lang="en-MY" sz="1600" b="0" baseline="0" dirty="0">
                          <a:latin typeface="Helvetica Neue LT Std"/>
                        </a:rPr>
                        <a:t>On a separate note, non-core PBT for FY2021 was exceptionally good. The higher figure was contributed by higher proceeds from sales of PK shell and sludge oil, as well as unrealized forex gain (instead of loss in previous financial year). </a:t>
                      </a:r>
                    </a:p>
                    <a:p>
                      <a:pPr marL="0" marR="0" indent="0" algn="just" defTabSz="457200" rtl="0" eaLnBrk="1" fontAlgn="auto" latinLnBrk="0" hangingPunct="1">
                        <a:lnSpc>
                          <a:spcPct val="100000"/>
                        </a:lnSpc>
                        <a:spcBef>
                          <a:spcPts val="0"/>
                        </a:spcBef>
                        <a:spcAft>
                          <a:spcPts val="0"/>
                        </a:spcAft>
                        <a:buClrTx/>
                        <a:buSzTx/>
                        <a:buFont typeface="+mj-lt"/>
                        <a:buNone/>
                        <a:tabLst/>
                        <a:defRPr/>
                      </a:pPr>
                      <a:endParaRPr lang="en-MY" sz="1600" b="1" baseline="0" dirty="0">
                        <a:latin typeface="Helvetica Neue LT Std"/>
                      </a:endParaRPr>
                    </a:p>
                  </a:txBody>
                  <a:tcPr/>
                </a:tc>
                <a:tc hMerge="1">
                  <a:txBody>
                    <a:bodyPr/>
                    <a:lstStyle/>
                    <a:p>
                      <a:pPr algn="r"/>
                      <a:endParaRPr lang="en-MY" sz="1600" b="1" dirty="0">
                        <a:latin typeface="Helvetica Neue LT Std"/>
                      </a:endParaRPr>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2631110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1229591" y="152400"/>
            <a:ext cx="7000009" cy="838201"/>
          </a:xfrm>
          <a:ln>
            <a:solidFill>
              <a:schemeClr val="accent1"/>
            </a:solidFill>
          </a:ln>
        </p:spPr>
        <p:txBody>
          <a:bodyPr>
            <a:noAutofit/>
          </a:bodyPr>
          <a:lstStyle/>
          <a:p>
            <a:pPr algn="l"/>
            <a:r>
              <a:rPr lang="en-AU" sz="1800" b="1" u="sng" dirty="0">
                <a:solidFill>
                  <a:srgbClr val="0000CC"/>
                </a:solidFill>
                <a:latin typeface="Helvetica Neue LT Std"/>
              </a:rPr>
              <a:t>SLIDE 9</a:t>
            </a:r>
            <a:br>
              <a:rPr lang="en-AU" sz="1800" b="1" dirty="0">
                <a:solidFill>
                  <a:srgbClr val="0000CC"/>
                </a:solidFill>
                <a:latin typeface="Helvetica Neue LT Std"/>
              </a:rPr>
            </a:br>
            <a:r>
              <a:rPr lang="en-AU" sz="1800" b="1" dirty="0">
                <a:solidFill>
                  <a:srgbClr val="0000CC"/>
                </a:solidFill>
                <a:latin typeface="Helvetica Neue LT Std"/>
              </a:rPr>
              <a:t>MILLING &amp; ESTATE SEGMENT OUTLOOK &amp; PROPECTS     FOR FY2022</a:t>
            </a:r>
            <a:endParaRPr lang="en-AU" sz="1800" dirty="0">
              <a:latin typeface="Helvetica Neue LT Std"/>
            </a:endParaRPr>
          </a:p>
        </p:txBody>
      </p:sp>
      <p:sp>
        <p:nvSpPr>
          <p:cNvPr id="22531" name="Content Placeholder 2"/>
          <p:cNvSpPr>
            <a:spLocks noGrp="1"/>
          </p:cNvSpPr>
          <p:nvPr>
            <p:ph idx="1"/>
          </p:nvPr>
        </p:nvSpPr>
        <p:spPr>
          <a:xfrm>
            <a:off x="304801" y="1447800"/>
            <a:ext cx="7924800" cy="4419599"/>
          </a:xfrm>
          <a:ln>
            <a:solidFill>
              <a:schemeClr val="accent1"/>
            </a:solidFill>
          </a:ln>
        </p:spPr>
        <p:txBody>
          <a:bodyPr>
            <a:noAutofit/>
          </a:bodyPr>
          <a:lstStyle/>
          <a:p>
            <a:pPr marL="185738" indent="0" algn="just">
              <a:buNone/>
            </a:pPr>
            <a:endParaRPr lang="en-US" sz="1800" b="1" dirty="0">
              <a:latin typeface="Helvetica Neue LT Std"/>
            </a:endParaRPr>
          </a:p>
          <a:p>
            <a:pPr marL="185738" indent="0" algn="just">
              <a:buNone/>
            </a:pPr>
            <a:r>
              <a:rPr lang="en-US" sz="1800" b="1" dirty="0">
                <a:latin typeface="Helvetica Neue LT Std"/>
              </a:rPr>
              <a:t>Challenging, the performance of this segment is largely subjected to the following uncontrollable factors:-</a:t>
            </a:r>
          </a:p>
          <a:p>
            <a:pPr marL="185738" indent="0" algn="just">
              <a:buNone/>
            </a:pPr>
            <a:endParaRPr lang="en-US" sz="1800" b="1" dirty="0">
              <a:latin typeface="Helvetica Neue LT Std"/>
            </a:endParaRPr>
          </a:p>
          <a:p>
            <a:pPr marL="1328738" lvl="2" indent="-342900" algn="just">
              <a:buFont typeface="Wingdings" panose="05000000000000000000" pitchFamily="2" charset="2"/>
              <a:buChar char="v"/>
            </a:pPr>
            <a:r>
              <a:rPr lang="en-US" sz="1600" dirty="0">
                <a:latin typeface="Helvetica Neue LT Std"/>
              </a:rPr>
              <a:t>Persisting challenges and uncertainties surrounding the global economy from the impact of the new variant of Covid-19</a:t>
            </a:r>
            <a:r>
              <a:rPr lang="en-US" sz="1200" b="0" i="0" dirty="0">
                <a:solidFill>
                  <a:srgbClr val="141414"/>
                </a:solidFill>
                <a:effectLst/>
                <a:latin typeface="Neue Helvetica W01"/>
              </a:rPr>
              <a:t>;</a:t>
            </a:r>
            <a:endParaRPr lang="en-US" sz="1600" dirty="0">
              <a:latin typeface="Helvetica Neue LT Std"/>
            </a:endParaRPr>
          </a:p>
          <a:p>
            <a:pPr marL="1328738" lvl="2" indent="-342900" algn="just">
              <a:buFont typeface="Wingdings" panose="05000000000000000000" pitchFamily="2" charset="2"/>
              <a:buChar char="v"/>
            </a:pPr>
            <a:r>
              <a:rPr lang="en-US" sz="1600" dirty="0">
                <a:latin typeface="Helvetica Neue LT Std"/>
              </a:rPr>
              <a:t>Commodity prices;</a:t>
            </a:r>
          </a:p>
          <a:p>
            <a:pPr marL="1328738" lvl="2" indent="-342900" algn="just">
              <a:buFont typeface="Wingdings" panose="05000000000000000000" pitchFamily="2" charset="2"/>
              <a:buChar char="v"/>
            </a:pPr>
            <a:r>
              <a:rPr lang="en-US" sz="1600" dirty="0">
                <a:latin typeface="Helvetica Neue LT Std"/>
              </a:rPr>
              <a:t>Availability of Fresh Fruit Bunches (“FFB”), externally and internally; and</a:t>
            </a:r>
          </a:p>
          <a:p>
            <a:pPr marL="1328738" lvl="2" indent="-342900" algn="just">
              <a:buFont typeface="Wingdings" panose="05000000000000000000" pitchFamily="2" charset="2"/>
              <a:buChar char="v"/>
            </a:pPr>
            <a:r>
              <a:rPr lang="en-US" sz="1600" dirty="0">
                <a:latin typeface="Helvetica Neue LT Std"/>
              </a:rPr>
              <a:t>Purchase price of externally sourced FFB.</a:t>
            </a:r>
          </a:p>
          <a:p>
            <a:pPr marL="928688" lvl="1" indent="-342900" algn="just">
              <a:buFont typeface="+mj-lt"/>
              <a:buAutoNum type="arabicPeriod"/>
            </a:pPr>
            <a:endParaRPr lang="en-US" sz="1600" dirty="0">
              <a:latin typeface="Helvetica Neue LT Std"/>
            </a:endParaRPr>
          </a:p>
          <a:p>
            <a:pPr marL="928688" lvl="1" indent="-342900" algn="just">
              <a:buFont typeface="+mj-lt"/>
              <a:buAutoNum type="arabicPeriod"/>
            </a:pPr>
            <a:endParaRPr lang="en-US" sz="1800" b="1" dirty="0">
              <a:latin typeface="Helvetica Neue LT Std"/>
            </a:endParaRPr>
          </a:p>
          <a:p>
            <a:pPr marL="928688" lvl="1" indent="-342900" algn="just">
              <a:buFont typeface="Wingdings" panose="05000000000000000000" pitchFamily="2" charset="2"/>
              <a:buChar char="q"/>
            </a:pPr>
            <a:endParaRPr lang="en-US" sz="1800" b="1" dirty="0">
              <a:latin typeface="Helvetica Neue LT Std"/>
            </a:endParaRPr>
          </a:p>
          <a:p>
            <a:pPr marL="585788" lvl="1" indent="0" algn="just">
              <a:buNone/>
            </a:pPr>
            <a:endParaRPr lang="en-US" sz="1800" b="1" dirty="0">
              <a:latin typeface="Helvetica Neue LT Std"/>
            </a:endParaRPr>
          </a:p>
          <a:p>
            <a:pPr marL="185738" indent="0" algn="just">
              <a:buNone/>
            </a:pPr>
            <a:endParaRPr lang="en-AU" sz="2200" b="1" dirty="0">
              <a:latin typeface="Helvetica Neue LT Std"/>
            </a:endParaRPr>
          </a:p>
        </p:txBody>
      </p:sp>
      <p:pic>
        <p:nvPicPr>
          <p:cNvPr id="22532" name="Picture 1"/>
          <p:cNvPicPr>
            <a:picLocks noChangeAspect="1" noChangeArrowheads="1"/>
          </p:cNvPicPr>
          <p:nvPr/>
        </p:nvPicPr>
        <p:blipFill>
          <a:blip r:embed="rId3" cstate="print"/>
          <a:srcRect/>
          <a:stretch>
            <a:fillRect/>
          </a:stretch>
        </p:blipFill>
        <p:spPr bwMode="auto">
          <a:xfrm>
            <a:off x="304800" y="228601"/>
            <a:ext cx="914400" cy="762000"/>
          </a:xfrm>
          <a:prstGeom prst="rect">
            <a:avLst/>
          </a:prstGeom>
          <a:noFill/>
          <a:ln w="9525">
            <a:noFill/>
            <a:miter lim="800000"/>
            <a:headEnd/>
            <a:tailEnd/>
          </a:ln>
        </p:spPr>
      </p:pic>
      <p:sp>
        <p:nvSpPr>
          <p:cNvPr id="6" name="Line 15"/>
          <p:cNvSpPr>
            <a:spLocks noChangeShapeType="1"/>
          </p:cNvSpPr>
          <p:nvPr/>
        </p:nvSpPr>
        <p:spPr bwMode="auto">
          <a:xfrm flipH="1">
            <a:off x="0" y="1165225"/>
            <a:ext cx="9144000" cy="46038"/>
          </a:xfrm>
          <a:prstGeom prst="line">
            <a:avLst/>
          </a:prstGeom>
          <a:noFill/>
          <a:ln w="57150">
            <a:solidFill>
              <a:srgbClr val="FF9900"/>
            </a:solidFill>
            <a:round/>
            <a:headEnd/>
            <a:tailEnd/>
          </a:ln>
        </p:spPr>
        <p:txBody>
          <a:bodyPr/>
          <a:lstStyle/>
          <a:p>
            <a:endParaRPr lang="en-MY" dirty="0"/>
          </a:p>
        </p:txBody>
      </p:sp>
    </p:spTree>
    <p:extLst>
      <p:ext uri="{BB962C8B-B14F-4D97-AF65-F5344CB8AC3E}">
        <p14:creationId xmlns:p14="http://schemas.microsoft.com/office/powerpoint/2010/main" val="31131830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Line 15"/>
          <p:cNvSpPr>
            <a:spLocks noChangeShapeType="1"/>
          </p:cNvSpPr>
          <p:nvPr/>
        </p:nvSpPr>
        <p:spPr bwMode="auto">
          <a:xfrm flipH="1">
            <a:off x="0" y="1066800"/>
            <a:ext cx="9144000" cy="46038"/>
          </a:xfrm>
          <a:prstGeom prst="line">
            <a:avLst/>
          </a:prstGeom>
          <a:noFill/>
          <a:ln w="57150">
            <a:solidFill>
              <a:srgbClr val="FF9900"/>
            </a:solidFill>
            <a:round/>
            <a:headEnd/>
            <a:tailEnd/>
          </a:ln>
        </p:spPr>
        <p:txBody>
          <a:bodyPr/>
          <a:lstStyle/>
          <a:p>
            <a:endParaRPr lang="en-MY" dirty="0"/>
          </a:p>
        </p:txBody>
      </p:sp>
      <p:sp>
        <p:nvSpPr>
          <p:cNvPr id="11" name="Rectangle 10"/>
          <p:cNvSpPr/>
          <p:nvPr/>
        </p:nvSpPr>
        <p:spPr>
          <a:xfrm>
            <a:off x="1143000" y="141356"/>
            <a:ext cx="7086600" cy="707886"/>
          </a:xfrm>
          <a:prstGeom prst="rect">
            <a:avLst/>
          </a:prstGeom>
          <a:ln>
            <a:solidFill>
              <a:schemeClr val="accent1"/>
            </a:solidFill>
          </a:ln>
        </p:spPr>
        <p:txBody>
          <a:bodyPr wrap="square" anchor="ctr" anchorCtr="0">
            <a:spAutoFit/>
          </a:bodyPr>
          <a:lstStyle/>
          <a:p>
            <a:r>
              <a:rPr lang="en-US" sz="2000" b="1" u="sng" dirty="0">
                <a:solidFill>
                  <a:srgbClr val="0000CC"/>
                </a:solidFill>
                <a:latin typeface="Helvetica Neue LT Std"/>
                <a:ea typeface="Verdana" pitchFamily="34" charset="0"/>
                <a:cs typeface="Verdana" pitchFamily="34" charset="0"/>
              </a:rPr>
              <a:t>SLIDE 10</a:t>
            </a:r>
          </a:p>
          <a:p>
            <a:r>
              <a:rPr lang="en-US" sz="2000" b="1" dirty="0">
                <a:solidFill>
                  <a:srgbClr val="0000CC"/>
                </a:solidFill>
                <a:latin typeface="Helvetica Neue LT Std"/>
                <a:ea typeface="Verdana" pitchFamily="34" charset="0"/>
                <a:cs typeface="Verdana" pitchFamily="34" charset="0"/>
              </a:rPr>
              <a:t>HEALTHCARE SEGMENT FINANCIAL PERFORMAMCE </a:t>
            </a:r>
            <a:endParaRPr lang="en-MY" sz="2000" dirty="0">
              <a:latin typeface="Helvetica Neue LT Std"/>
              <a:ea typeface="Verdana" pitchFamily="34" charset="0"/>
              <a:cs typeface="Verdana" pitchFamily="34" charset="0"/>
            </a:endParaRPr>
          </a:p>
        </p:txBody>
      </p:sp>
      <p:pic>
        <p:nvPicPr>
          <p:cNvPr id="12" name="Picture 1"/>
          <p:cNvPicPr>
            <a:picLocks noChangeAspect="1" noChangeArrowheads="1"/>
          </p:cNvPicPr>
          <p:nvPr/>
        </p:nvPicPr>
        <p:blipFill>
          <a:blip r:embed="rId3" cstate="print"/>
          <a:srcRect/>
          <a:stretch>
            <a:fillRect/>
          </a:stretch>
        </p:blipFill>
        <p:spPr bwMode="auto">
          <a:xfrm>
            <a:off x="250825" y="152400"/>
            <a:ext cx="739775" cy="685800"/>
          </a:xfrm>
          <a:prstGeom prst="rect">
            <a:avLst/>
          </a:prstGeom>
          <a:noFill/>
          <a:ln w="9525">
            <a:noFill/>
            <a:miter lim="800000"/>
            <a:headEnd/>
            <a:tailEnd/>
          </a:ln>
        </p:spPr>
      </p:pic>
      <p:graphicFrame>
        <p:nvGraphicFramePr>
          <p:cNvPr id="14" name="Content Placeholder 2"/>
          <p:cNvGraphicFramePr>
            <a:graphicFrameLocks/>
          </p:cNvGraphicFramePr>
          <p:nvPr>
            <p:extLst>
              <p:ext uri="{D42A27DB-BD31-4B8C-83A1-F6EECF244321}">
                <p14:modId xmlns:p14="http://schemas.microsoft.com/office/powerpoint/2010/main" val="3169542606"/>
              </p:ext>
            </p:extLst>
          </p:nvPr>
        </p:nvGraphicFramePr>
        <p:xfrm>
          <a:off x="457200" y="1295400"/>
          <a:ext cx="7772400" cy="5198086"/>
        </p:xfrm>
        <a:graphic>
          <a:graphicData uri="http://schemas.openxmlformats.org/drawingml/2006/table">
            <a:tbl>
              <a:tblPr firstRow="1" bandRow="1">
                <a:tableStyleId>{5C22544A-7EE6-4342-B048-85BDC9FD1C3A}</a:tableStyleId>
              </a:tblPr>
              <a:tblGrid>
                <a:gridCol w="4002972">
                  <a:extLst>
                    <a:ext uri="{9D8B030D-6E8A-4147-A177-3AD203B41FA5}">
                      <a16:colId xmlns:a16="http://schemas.microsoft.com/office/drawing/2014/main" val="20000"/>
                    </a:ext>
                  </a:extLst>
                </a:gridCol>
                <a:gridCol w="1178414">
                  <a:extLst>
                    <a:ext uri="{9D8B030D-6E8A-4147-A177-3AD203B41FA5}">
                      <a16:colId xmlns:a16="http://schemas.microsoft.com/office/drawing/2014/main" val="20001"/>
                    </a:ext>
                  </a:extLst>
                </a:gridCol>
                <a:gridCol w="1253716">
                  <a:extLst>
                    <a:ext uri="{9D8B030D-6E8A-4147-A177-3AD203B41FA5}">
                      <a16:colId xmlns:a16="http://schemas.microsoft.com/office/drawing/2014/main" val="20002"/>
                    </a:ext>
                  </a:extLst>
                </a:gridCol>
                <a:gridCol w="1337298">
                  <a:extLst>
                    <a:ext uri="{9D8B030D-6E8A-4147-A177-3AD203B41FA5}">
                      <a16:colId xmlns:a16="http://schemas.microsoft.com/office/drawing/2014/main" val="20003"/>
                    </a:ext>
                  </a:extLst>
                </a:gridCol>
              </a:tblGrid>
              <a:tr h="441960">
                <a:tc>
                  <a:txBody>
                    <a:bodyPr/>
                    <a:lstStyle/>
                    <a:p>
                      <a:pPr algn="l"/>
                      <a:endParaRPr lang="en-MY" sz="1600" dirty="0">
                        <a:solidFill>
                          <a:srgbClr val="CC0099"/>
                        </a:solidFill>
                        <a:latin typeface="Helvetica Neue LT Std"/>
                      </a:endParaRPr>
                    </a:p>
                  </a:txBody>
                  <a:tcPr/>
                </a:tc>
                <a:tc>
                  <a:txBody>
                    <a:bodyPr/>
                    <a:lstStyle/>
                    <a:p>
                      <a:pPr algn="ctr"/>
                      <a:r>
                        <a:rPr lang="en-US" sz="1600" dirty="0">
                          <a:latin typeface="Helvetica Neue LT Std"/>
                        </a:rPr>
                        <a:t>FY2021</a:t>
                      </a:r>
                    </a:p>
                    <a:p>
                      <a:pPr algn="ctr"/>
                      <a:r>
                        <a:rPr lang="en-US" sz="1600" dirty="0">
                          <a:latin typeface="Helvetica Neue LT Std"/>
                        </a:rPr>
                        <a:t>RM’000</a:t>
                      </a:r>
                      <a:endParaRPr lang="en-MY" sz="1600" dirty="0">
                        <a:latin typeface="Helvetica Neue LT Std"/>
                      </a:endParaRPr>
                    </a:p>
                  </a:txBody>
                  <a:tcPr/>
                </a:tc>
                <a:tc>
                  <a:txBody>
                    <a:bodyPr/>
                    <a:lstStyle/>
                    <a:p>
                      <a:pPr algn="ctr"/>
                      <a:r>
                        <a:rPr lang="en-US" sz="1600" baseline="0" dirty="0">
                          <a:latin typeface="Helvetica Neue LT Std"/>
                        </a:rPr>
                        <a:t>FY2020</a:t>
                      </a:r>
                    </a:p>
                    <a:p>
                      <a:pPr algn="ctr"/>
                      <a:r>
                        <a:rPr lang="en-US" sz="1600" baseline="0" dirty="0">
                          <a:latin typeface="Helvetica Neue LT Std"/>
                        </a:rPr>
                        <a:t>RM’000</a:t>
                      </a:r>
                      <a:endParaRPr lang="en-MY" sz="1600" dirty="0">
                        <a:latin typeface="Helvetica Neue LT Std"/>
                      </a:endParaRPr>
                    </a:p>
                  </a:txBody>
                  <a:tcPr/>
                </a:tc>
                <a:tc>
                  <a:txBody>
                    <a:bodyPr/>
                    <a:lstStyle/>
                    <a:p>
                      <a:pPr algn="ctr"/>
                      <a:r>
                        <a:rPr lang="en-US" sz="1600" dirty="0">
                          <a:latin typeface="Helvetica Neue LT Std"/>
                        </a:rPr>
                        <a:t>Changes</a:t>
                      </a:r>
                    </a:p>
                    <a:p>
                      <a:pPr algn="ctr"/>
                      <a:r>
                        <a:rPr lang="en-US" sz="1600" dirty="0">
                          <a:latin typeface="Helvetica Neue LT Std"/>
                        </a:rPr>
                        <a:t>RM’000</a:t>
                      </a:r>
                      <a:endParaRPr lang="en-MY" sz="1600" dirty="0">
                        <a:latin typeface="Helvetica Neue LT Std"/>
                      </a:endParaRPr>
                    </a:p>
                  </a:txBody>
                  <a:tcPr/>
                </a:tc>
                <a:extLst>
                  <a:ext uri="{0D108BD9-81ED-4DB2-BD59-A6C34878D82A}">
                    <a16:rowId xmlns:a16="http://schemas.microsoft.com/office/drawing/2014/main" val="10000"/>
                  </a:ext>
                </a:extLst>
              </a:tr>
              <a:tr h="351766">
                <a:tc>
                  <a:txBody>
                    <a:bodyPr/>
                    <a:lstStyle/>
                    <a:p>
                      <a:r>
                        <a:rPr lang="en-US" sz="1600" b="1" dirty="0">
                          <a:latin typeface="Helvetica Neue LT Std"/>
                        </a:rPr>
                        <a:t>Revenue </a:t>
                      </a:r>
                      <a:endParaRPr lang="en-MY" sz="1600" b="1" dirty="0">
                        <a:latin typeface="Helvetica Neue LT Std"/>
                      </a:endParaRPr>
                    </a:p>
                  </a:txBody>
                  <a:tcPr/>
                </a:tc>
                <a:tc>
                  <a:txBody>
                    <a:bodyPr/>
                    <a:lstStyle/>
                    <a:p>
                      <a:pPr algn="r"/>
                      <a:r>
                        <a:rPr lang="en-US" sz="1600" b="1" dirty="0">
                          <a:latin typeface="Helvetica Neue LT Std"/>
                        </a:rPr>
                        <a:t>77,448</a:t>
                      </a:r>
                      <a:endParaRPr lang="en-MY" sz="1600" b="1" dirty="0">
                        <a:latin typeface="Helvetica Neue LT Std"/>
                      </a:endParaRPr>
                    </a:p>
                  </a:txBody>
                  <a:tcPr/>
                </a:tc>
                <a:tc>
                  <a:txBody>
                    <a:bodyPr/>
                    <a:lstStyle/>
                    <a:p>
                      <a:pPr marL="0" marR="0" indent="0" algn="r" defTabSz="457200" rtl="0" eaLnBrk="1" fontAlgn="auto" latinLnBrk="0" hangingPunct="1">
                        <a:lnSpc>
                          <a:spcPct val="100000"/>
                        </a:lnSpc>
                        <a:spcBef>
                          <a:spcPts val="0"/>
                        </a:spcBef>
                        <a:spcAft>
                          <a:spcPts val="0"/>
                        </a:spcAft>
                        <a:buClrTx/>
                        <a:buSzTx/>
                        <a:buFontTx/>
                        <a:buNone/>
                        <a:tabLst/>
                        <a:defRPr/>
                      </a:pPr>
                      <a:r>
                        <a:rPr lang="en-US" sz="1600" b="1" dirty="0">
                          <a:latin typeface="Helvetica Neue LT Std"/>
                        </a:rPr>
                        <a:t>91,365</a:t>
                      </a:r>
                      <a:endParaRPr lang="en-MY" sz="1600" b="1" dirty="0">
                        <a:latin typeface="Helvetica Neue LT Std"/>
                      </a:endParaRPr>
                    </a:p>
                  </a:txBody>
                  <a:tcPr/>
                </a:tc>
                <a:tc>
                  <a:txBody>
                    <a:bodyPr/>
                    <a:lstStyle/>
                    <a:p>
                      <a:pPr algn="r"/>
                      <a:r>
                        <a:rPr lang="en-US" sz="1600" b="1" dirty="0">
                          <a:solidFill>
                            <a:srgbClr val="FF0000"/>
                          </a:solidFill>
                          <a:latin typeface="Helvetica Neue LT Std"/>
                        </a:rPr>
                        <a:t>(13,917)</a:t>
                      </a:r>
                      <a:endParaRPr lang="en-MY" sz="1600" b="1" dirty="0">
                        <a:solidFill>
                          <a:srgbClr val="FF0000"/>
                        </a:solidFill>
                        <a:latin typeface="Helvetica Neue LT Std"/>
                      </a:endParaRPr>
                    </a:p>
                  </a:txBody>
                  <a:tcPr/>
                </a:tc>
                <a:extLst>
                  <a:ext uri="{0D108BD9-81ED-4DB2-BD59-A6C34878D82A}">
                    <a16:rowId xmlns:a16="http://schemas.microsoft.com/office/drawing/2014/main" val="10001"/>
                  </a:ext>
                </a:extLst>
              </a:tr>
              <a:tr h="0">
                <a:tc>
                  <a:txBody>
                    <a:bodyPr/>
                    <a:lstStyle/>
                    <a:p>
                      <a:r>
                        <a:rPr lang="en-MY" sz="1600" b="1" dirty="0">
                          <a:latin typeface="Helvetica Neue LT Std"/>
                        </a:rPr>
                        <a:t>PBT</a:t>
                      </a:r>
                    </a:p>
                  </a:txBody>
                  <a:tcPr/>
                </a:tc>
                <a:tc>
                  <a:txBody>
                    <a:bodyPr/>
                    <a:lstStyle/>
                    <a:p>
                      <a:pPr algn="r"/>
                      <a:endParaRPr lang="en-MY" sz="1600" b="1" dirty="0">
                        <a:solidFill>
                          <a:srgbClr val="FF0000"/>
                        </a:solidFill>
                        <a:latin typeface="Helvetica Neue LT Std"/>
                      </a:endParaRPr>
                    </a:p>
                  </a:txBody>
                  <a:tcPr/>
                </a:tc>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endParaRPr lang="en-MY" sz="1600" b="1" dirty="0">
                        <a:latin typeface="Helvetica Neue LT Std"/>
                      </a:endParaRPr>
                    </a:p>
                  </a:txBody>
                  <a:tcPr/>
                </a:tc>
                <a:tc>
                  <a:txBody>
                    <a:bodyPr/>
                    <a:lstStyle/>
                    <a:p>
                      <a:pPr algn="r"/>
                      <a:endParaRPr lang="en-MY" sz="1600" b="1" dirty="0">
                        <a:solidFill>
                          <a:schemeClr val="tx1"/>
                        </a:solidFill>
                        <a:latin typeface="Helvetica Neue LT Std"/>
                      </a:endParaRPr>
                    </a:p>
                  </a:txBody>
                  <a:tcPr/>
                </a:tc>
                <a:extLst>
                  <a:ext uri="{0D108BD9-81ED-4DB2-BD59-A6C34878D82A}">
                    <a16:rowId xmlns:a16="http://schemas.microsoft.com/office/drawing/2014/main" val="10002"/>
                  </a:ext>
                </a:extLst>
              </a:tr>
              <a:tr h="0">
                <a:tc>
                  <a:txBody>
                    <a:bodyPr/>
                    <a:lstStyle/>
                    <a:p>
                      <a:r>
                        <a:rPr lang="en-US" sz="1600" b="1" dirty="0">
                          <a:latin typeface="Helvetica Neue LT Std"/>
                        </a:rPr>
                        <a:t> Core PBT</a:t>
                      </a:r>
                    </a:p>
                    <a:p>
                      <a:r>
                        <a:rPr lang="en-US" sz="1600" b="1" dirty="0">
                          <a:latin typeface="Helvetica Neue LT Std"/>
                        </a:rPr>
                        <a:t> Non-Core PBT</a:t>
                      </a:r>
                      <a:endParaRPr lang="en-MY" sz="1600" b="1" dirty="0">
                        <a:latin typeface="Helvetica Neue LT Std"/>
                      </a:endParaRPr>
                    </a:p>
                  </a:txBody>
                  <a:tcPr/>
                </a:tc>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lang="en-US" sz="1600" b="1" dirty="0">
                          <a:solidFill>
                            <a:schemeClr val="tx1"/>
                          </a:solidFill>
                          <a:latin typeface="Helvetica Neue LT Std"/>
                        </a:rPr>
                        <a:t>13,369</a:t>
                      </a:r>
                    </a:p>
                    <a:p>
                      <a:pPr marL="0" marR="0" lvl="0" indent="0" algn="r" defTabSz="457200" rtl="0" eaLnBrk="1" fontAlgn="auto" latinLnBrk="0" hangingPunct="1">
                        <a:lnSpc>
                          <a:spcPct val="100000"/>
                        </a:lnSpc>
                        <a:spcBef>
                          <a:spcPts val="0"/>
                        </a:spcBef>
                        <a:spcAft>
                          <a:spcPts val="0"/>
                        </a:spcAft>
                        <a:buClrTx/>
                        <a:buSzTx/>
                        <a:buFontTx/>
                        <a:buNone/>
                        <a:tabLst/>
                        <a:defRPr/>
                      </a:pPr>
                      <a:r>
                        <a:rPr lang="en-US" sz="1600" b="1" dirty="0">
                          <a:solidFill>
                            <a:schemeClr val="tx1"/>
                          </a:solidFill>
                          <a:latin typeface="Helvetica Neue LT Std"/>
                        </a:rPr>
                        <a:t>3,316</a:t>
                      </a:r>
                      <a:endParaRPr lang="en-MY" sz="1600" b="1" dirty="0">
                        <a:solidFill>
                          <a:schemeClr val="tx1"/>
                        </a:solidFill>
                        <a:latin typeface="Helvetica Neue LT Std"/>
                      </a:endParaRPr>
                    </a:p>
                  </a:txBody>
                  <a:tcPr>
                    <a:lnB w="12700" cap="flat" cmpd="sng" algn="ctr">
                      <a:solidFill>
                        <a:schemeClr val="tx1"/>
                      </a:solidFill>
                      <a:prstDash val="solid"/>
                      <a:round/>
                      <a:headEnd type="none" w="med" len="med"/>
                      <a:tailEnd type="none" w="med" len="med"/>
                    </a:lnB>
                  </a:tcPr>
                </a:tc>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lang="en-US" sz="1600" b="1" dirty="0">
                          <a:solidFill>
                            <a:schemeClr val="tx1"/>
                          </a:solidFill>
                          <a:latin typeface="Helvetica Neue LT Std"/>
                        </a:rPr>
                        <a:t>22,635</a:t>
                      </a:r>
                    </a:p>
                    <a:p>
                      <a:pPr marL="0" marR="0" lvl="0" indent="0" algn="r" defTabSz="457200" rtl="0" eaLnBrk="1" fontAlgn="auto" latinLnBrk="0" hangingPunct="1">
                        <a:lnSpc>
                          <a:spcPct val="100000"/>
                        </a:lnSpc>
                        <a:spcBef>
                          <a:spcPts val="0"/>
                        </a:spcBef>
                        <a:spcAft>
                          <a:spcPts val="0"/>
                        </a:spcAft>
                        <a:buClrTx/>
                        <a:buSzTx/>
                        <a:buFontTx/>
                        <a:buNone/>
                        <a:tabLst/>
                        <a:defRPr/>
                      </a:pPr>
                      <a:r>
                        <a:rPr lang="en-US" sz="1600" b="1" dirty="0">
                          <a:solidFill>
                            <a:schemeClr val="tx1"/>
                          </a:solidFill>
                          <a:latin typeface="Helvetica Neue LT Std"/>
                        </a:rPr>
                        <a:t>2,775</a:t>
                      </a:r>
                      <a:endParaRPr lang="en-MY" sz="1600" b="1" dirty="0">
                        <a:solidFill>
                          <a:schemeClr val="tx1"/>
                        </a:solidFill>
                        <a:latin typeface="Helvetica Neue LT Std"/>
                      </a:endParaRPr>
                    </a:p>
                  </a:txBody>
                  <a:tcPr>
                    <a:lnB w="12700" cap="flat" cmpd="sng" algn="ctr">
                      <a:solidFill>
                        <a:schemeClr val="tx1"/>
                      </a:solidFill>
                      <a:prstDash val="solid"/>
                      <a:round/>
                      <a:headEnd type="none" w="med" len="med"/>
                      <a:tailEnd type="none" w="med" len="med"/>
                    </a:lnB>
                  </a:tcPr>
                </a:tc>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lang="en-US" sz="1600" b="1" dirty="0">
                          <a:solidFill>
                            <a:srgbClr val="FF0000"/>
                          </a:solidFill>
                          <a:latin typeface="Helvetica Neue LT Std"/>
                        </a:rPr>
                        <a:t>(9,266)</a:t>
                      </a:r>
                    </a:p>
                    <a:p>
                      <a:pPr marL="0" marR="0" lvl="0" indent="0" algn="r" defTabSz="457200" rtl="0" eaLnBrk="1" fontAlgn="auto" latinLnBrk="0" hangingPunct="1">
                        <a:lnSpc>
                          <a:spcPct val="100000"/>
                        </a:lnSpc>
                        <a:spcBef>
                          <a:spcPts val="0"/>
                        </a:spcBef>
                        <a:spcAft>
                          <a:spcPts val="0"/>
                        </a:spcAft>
                        <a:buClrTx/>
                        <a:buSzTx/>
                        <a:buFontTx/>
                        <a:buNone/>
                        <a:tabLst/>
                        <a:defRPr/>
                      </a:pPr>
                      <a:r>
                        <a:rPr lang="en-US" sz="1600" b="1" dirty="0">
                          <a:solidFill>
                            <a:srgbClr val="008000"/>
                          </a:solidFill>
                          <a:latin typeface="Helvetica Neue LT Std"/>
                        </a:rPr>
                        <a:t>541</a:t>
                      </a:r>
                      <a:endParaRPr lang="en-MY" sz="1600" b="1" dirty="0">
                        <a:solidFill>
                          <a:srgbClr val="008000"/>
                        </a:solidFill>
                        <a:latin typeface="Helvetica Neue LT Std"/>
                      </a:endParaRP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17908036"/>
                  </a:ext>
                </a:extLst>
              </a:tr>
              <a:tr h="0">
                <a:tc>
                  <a:txBody>
                    <a:bodyPr/>
                    <a:lstStyle/>
                    <a:p>
                      <a:endParaRPr lang="en-MY" sz="1600" b="1" dirty="0">
                        <a:latin typeface="Helvetica Neue LT Std"/>
                      </a:endParaRPr>
                    </a:p>
                  </a:txBody>
                  <a:tcPr/>
                </a:tc>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lang="en-US" sz="1600" b="1" dirty="0">
                          <a:solidFill>
                            <a:schemeClr val="tx1"/>
                          </a:solidFill>
                          <a:latin typeface="Helvetica Neue LT Std"/>
                        </a:rPr>
                        <a:t>16,685</a:t>
                      </a:r>
                      <a:endParaRPr lang="en-MY" sz="1600" b="1" dirty="0">
                        <a:solidFill>
                          <a:schemeClr val="tx1"/>
                        </a:solidFill>
                        <a:latin typeface="Helvetica Neue LT Std"/>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lang="en-US" sz="1600" b="1" dirty="0">
                          <a:solidFill>
                            <a:schemeClr val="tx1"/>
                          </a:solidFill>
                          <a:latin typeface="Helvetica Neue LT Std"/>
                        </a:rPr>
                        <a:t>25,410</a:t>
                      </a:r>
                      <a:endParaRPr lang="en-MY" sz="1600" b="1" dirty="0">
                        <a:solidFill>
                          <a:schemeClr val="tx1"/>
                        </a:solidFill>
                        <a:latin typeface="Helvetica Neue LT Std"/>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lang="en-US" sz="1600" b="1" dirty="0">
                          <a:solidFill>
                            <a:srgbClr val="FF0000"/>
                          </a:solidFill>
                          <a:latin typeface="Helvetica Neue LT Std"/>
                        </a:rPr>
                        <a:t>(8,725)</a:t>
                      </a:r>
                      <a:endParaRPr lang="en-MY" sz="1600" b="1" dirty="0">
                        <a:solidFill>
                          <a:srgbClr val="FF0000"/>
                        </a:solidFill>
                        <a:latin typeface="Helvetica Neue LT Std"/>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03379533"/>
                  </a:ext>
                </a:extLst>
              </a:tr>
              <a:tr h="546695">
                <a:tc gridSpan="4">
                  <a:txBody>
                    <a:bodyPr/>
                    <a:lstStyle/>
                    <a:p>
                      <a:pPr algn="just"/>
                      <a:endParaRPr lang="en-MY" sz="1600" b="1" dirty="0">
                        <a:latin typeface="Helvetica Neue LT Std"/>
                      </a:endParaRPr>
                    </a:p>
                    <a:p>
                      <a:pPr algn="just"/>
                      <a:r>
                        <a:rPr lang="en-MY" sz="1600" b="1" dirty="0">
                          <a:latin typeface="Helvetica Neue LT Std"/>
                        </a:rPr>
                        <a:t>Highlight</a:t>
                      </a:r>
                      <a:r>
                        <a:rPr lang="en-MY" sz="1600" b="1" baseline="0" dirty="0">
                          <a:latin typeface="Helvetica Neue LT Std"/>
                        </a:rPr>
                        <a:t>s on core PBT</a:t>
                      </a:r>
                    </a:p>
                    <a:p>
                      <a:pPr algn="just"/>
                      <a:endParaRPr lang="en-MY" sz="1600" b="1" baseline="0" dirty="0">
                        <a:latin typeface="Helvetica Neue LT Std"/>
                      </a:endParaRPr>
                    </a:p>
                    <a:p>
                      <a:pPr marL="342900" indent="-342900" algn="just">
                        <a:buFont typeface="+mj-lt"/>
                        <a:buAutoNum type="arabicPeriod"/>
                      </a:pPr>
                      <a:r>
                        <a:rPr lang="en-MY" sz="1600" b="0" baseline="0" dirty="0">
                          <a:latin typeface="Helvetica Neue LT Std"/>
                        </a:rPr>
                        <a:t>Revenue was lower mainly due to the impact from the prolonged Covid-19 pandemic; and</a:t>
                      </a:r>
                    </a:p>
                    <a:p>
                      <a:pPr marL="342900" indent="-342900" algn="just">
                        <a:buFont typeface="+mj-lt"/>
                        <a:buAutoNum type="arabicPeriod"/>
                      </a:pPr>
                      <a:endParaRPr lang="en-MY" sz="1600" b="0" baseline="0" dirty="0">
                        <a:latin typeface="Helvetica Neue LT Std"/>
                      </a:endParaRPr>
                    </a:p>
                    <a:p>
                      <a:pPr marL="342900" indent="-342900" algn="just">
                        <a:buFont typeface="+mj-lt"/>
                        <a:buAutoNum type="arabicPeriod"/>
                      </a:pPr>
                      <a:r>
                        <a:rPr lang="en-MY" sz="1600" b="0" baseline="0" dirty="0">
                          <a:latin typeface="Helvetica Neue LT Std"/>
                        </a:rPr>
                        <a:t>As a result, the registered outpatients and inpatients were lower as well as the bed occupancy rate.</a:t>
                      </a:r>
                    </a:p>
                    <a:p>
                      <a:pPr marL="342900" indent="-342900" algn="just">
                        <a:buFont typeface="+mj-lt"/>
                        <a:buAutoNum type="arabicPeriod"/>
                      </a:pPr>
                      <a:endParaRPr lang="en-MY" sz="1600" b="0" baseline="0" dirty="0">
                        <a:latin typeface="Helvetica Neue LT Std"/>
                      </a:endParaRPr>
                    </a:p>
                    <a:p>
                      <a:pPr marL="342900" indent="-342900" algn="just">
                        <a:buFont typeface="+mj-lt"/>
                        <a:buAutoNum type="arabicPeriod"/>
                      </a:pPr>
                      <a:endParaRPr lang="en-MY" sz="1600" b="0" baseline="0" dirty="0">
                        <a:latin typeface="Helvetica Neue LT Std"/>
                      </a:endParaRPr>
                    </a:p>
                    <a:p>
                      <a:pPr marL="0" marR="0" indent="0" algn="just" defTabSz="457200" rtl="0" eaLnBrk="1" fontAlgn="auto" latinLnBrk="0" hangingPunct="1">
                        <a:lnSpc>
                          <a:spcPct val="100000"/>
                        </a:lnSpc>
                        <a:spcBef>
                          <a:spcPts val="0"/>
                        </a:spcBef>
                        <a:spcAft>
                          <a:spcPts val="0"/>
                        </a:spcAft>
                        <a:buClrTx/>
                        <a:buSzTx/>
                        <a:buFont typeface="+mj-lt"/>
                        <a:buNone/>
                        <a:tabLst/>
                        <a:defRPr/>
                      </a:pPr>
                      <a:endParaRPr lang="en-MY" sz="1600" b="0" baseline="0" dirty="0">
                        <a:latin typeface="Helvetica Neue LT Std"/>
                      </a:endParaRPr>
                    </a:p>
                    <a:p>
                      <a:pPr marL="342900" indent="-342900" algn="just">
                        <a:buAutoNum type="arabicPeriod"/>
                      </a:pPr>
                      <a:endParaRPr lang="en-MY" sz="1600" b="1" baseline="0" dirty="0">
                        <a:latin typeface="Helvetica Neue LT Std"/>
                      </a:endParaRPr>
                    </a:p>
                  </a:txBody>
                  <a:tcPr/>
                </a:tc>
                <a:tc hMerge="1">
                  <a:txBody>
                    <a:bodyPr/>
                    <a:lstStyle/>
                    <a:p>
                      <a:pPr algn="r"/>
                      <a:endParaRPr lang="en-MY" sz="1600" b="1" dirty="0">
                        <a:latin typeface="Helvetica Neue LT Std"/>
                      </a:endParaRPr>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966127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1447800" y="76201"/>
            <a:ext cx="6781800" cy="1030286"/>
          </a:xfrm>
          <a:ln>
            <a:solidFill>
              <a:schemeClr val="accent1"/>
            </a:solidFill>
          </a:ln>
        </p:spPr>
        <p:txBody>
          <a:bodyPr>
            <a:noAutofit/>
          </a:bodyPr>
          <a:lstStyle/>
          <a:p>
            <a:pPr algn="l"/>
            <a:r>
              <a:rPr lang="en-AU" sz="2000" b="1" u="sng" dirty="0">
                <a:solidFill>
                  <a:srgbClr val="0000CC"/>
                </a:solidFill>
                <a:latin typeface="Helvetica Neue LT Std"/>
              </a:rPr>
              <a:t>SLIDE 11</a:t>
            </a:r>
            <a:br>
              <a:rPr lang="en-AU" sz="2000" b="1" dirty="0">
                <a:solidFill>
                  <a:srgbClr val="0000CC"/>
                </a:solidFill>
                <a:latin typeface="Helvetica Neue LT Std"/>
              </a:rPr>
            </a:br>
            <a:r>
              <a:rPr lang="en-AU" sz="2000" b="1" dirty="0">
                <a:solidFill>
                  <a:srgbClr val="0000CC"/>
                </a:solidFill>
                <a:latin typeface="Helvetica Neue LT Std"/>
              </a:rPr>
              <a:t>HEALTHCARE SEGMENT OUTLOOK &amp; PROSPECTS FOR FY2022</a:t>
            </a:r>
            <a:endParaRPr lang="en-AU" sz="2000" dirty="0">
              <a:latin typeface="Helvetica Neue LT Std"/>
            </a:endParaRPr>
          </a:p>
        </p:txBody>
      </p:sp>
      <p:sp>
        <p:nvSpPr>
          <p:cNvPr id="22531" name="Content Placeholder 2"/>
          <p:cNvSpPr>
            <a:spLocks noGrp="1"/>
          </p:cNvSpPr>
          <p:nvPr>
            <p:ph idx="1"/>
          </p:nvPr>
        </p:nvSpPr>
        <p:spPr>
          <a:xfrm>
            <a:off x="266701" y="1447800"/>
            <a:ext cx="8039099" cy="3581399"/>
          </a:xfrm>
          <a:ln>
            <a:solidFill>
              <a:schemeClr val="accent1"/>
            </a:solidFill>
          </a:ln>
        </p:spPr>
        <p:txBody>
          <a:bodyPr>
            <a:noAutofit/>
          </a:bodyPr>
          <a:lstStyle/>
          <a:p>
            <a:pPr marL="185738" indent="0" algn="just">
              <a:buNone/>
            </a:pPr>
            <a:endParaRPr lang="en-US" sz="1800" b="1" dirty="0">
              <a:latin typeface="Helvetica Neue LT Std"/>
            </a:endParaRPr>
          </a:p>
          <a:p>
            <a:pPr marL="185738" indent="0" algn="just">
              <a:buNone/>
            </a:pPr>
            <a:r>
              <a:rPr lang="en-US" sz="1800" b="1" dirty="0">
                <a:latin typeface="Helvetica Neue LT Std"/>
              </a:rPr>
              <a:t>Continue to enjoy stable growth </a:t>
            </a:r>
          </a:p>
          <a:p>
            <a:pPr marL="185738" indent="0" algn="just">
              <a:buNone/>
            </a:pPr>
            <a:endParaRPr lang="en-US" sz="1800" b="1" dirty="0">
              <a:latin typeface="Helvetica Neue LT Std"/>
            </a:endParaRPr>
          </a:p>
          <a:p>
            <a:pPr marL="471488" indent="-285750" algn="just">
              <a:buFont typeface="Wingdings" panose="05000000000000000000" pitchFamily="2" charset="2"/>
              <a:buChar char="v"/>
            </a:pPr>
            <a:r>
              <a:rPr lang="en-US" sz="1600" dirty="0">
                <a:latin typeface="Helvetica Neue LT Std"/>
              </a:rPr>
              <a:t>Persisting challenges and uncertainties from the impact of the new variant of Covid-19 remain a concern until the herd immunity is achieved by end of 2021</a:t>
            </a:r>
          </a:p>
          <a:p>
            <a:pPr marL="185738" indent="0" algn="just">
              <a:buNone/>
            </a:pPr>
            <a:endParaRPr lang="en-US" sz="1600" dirty="0">
              <a:latin typeface="Helvetica Neue LT Std"/>
            </a:endParaRPr>
          </a:p>
          <a:p>
            <a:pPr marL="471488" indent="-285750" algn="just">
              <a:buFont typeface="Wingdings" panose="05000000000000000000" pitchFamily="2" charset="2"/>
              <a:buChar char="v"/>
            </a:pPr>
            <a:r>
              <a:rPr lang="en-US" sz="1600" dirty="0">
                <a:latin typeface="Helvetica Neue LT Std"/>
              </a:rPr>
              <a:t>Continue to improve our service levels which include constant upgrading and refurbishing of the existing facilities, and strengthening our human resources.</a:t>
            </a:r>
          </a:p>
          <a:p>
            <a:pPr marL="985838" lvl="2" indent="0" algn="just">
              <a:buNone/>
            </a:pPr>
            <a:endParaRPr lang="en-US" sz="1600" dirty="0">
              <a:latin typeface="Helvetica Neue LT Std"/>
            </a:endParaRPr>
          </a:p>
          <a:p>
            <a:pPr marL="928688" lvl="1" indent="-342900" algn="just">
              <a:buFont typeface="+mj-lt"/>
              <a:buAutoNum type="arabicPeriod"/>
            </a:pPr>
            <a:endParaRPr lang="en-US" sz="1600" dirty="0">
              <a:latin typeface="Helvetica Neue LT Std"/>
            </a:endParaRPr>
          </a:p>
          <a:p>
            <a:pPr marL="928688" lvl="1" indent="-342900" algn="just">
              <a:buFont typeface="+mj-lt"/>
              <a:buAutoNum type="arabicPeriod"/>
            </a:pPr>
            <a:endParaRPr lang="en-US" sz="1800" b="1" dirty="0">
              <a:latin typeface="Helvetica Neue LT Std"/>
            </a:endParaRPr>
          </a:p>
          <a:p>
            <a:pPr marL="928688" lvl="1" indent="-342900" algn="just">
              <a:buFont typeface="Wingdings" panose="05000000000000000000" pitchFamily="2" charset="2"/>
              <a:buChar char="q"/>
            </a:pPr>
            <a:endParaRPr lang="en-US" sz="1800" b="1" dirty="0">
              <a:latin typeface="Helvetica Neue LT Std"/>
            </a:endParaRPr>
          </a:p>
          <a:p>
            <a:pPr marL="585788" lvl="1" indent="0" algn="just">
              <a:buNone/>
            </a:pPr>
            <a:endParaRPr lang="en-US" sz="1800" b="1" dirty="0">
              <a:latin typeface="Helvetica Neue LT Std"/>
            </a:endParaRPr>
          </a:p>
          <a:p>
            <a:pPr marL="185738" indent="0" algn="just">
              <a:buNone/>
            </a:pPr>
            <a:endParaRPr lang="en-AU" sz="2200" b="1" dirty="0">
              <a:latin typeface="Helvetica Neue LT Std"/>
            </a:endParaRPr>
          </a:p>
        </p:txBody>
      </p:sp>
      <p:pic>
        <p:nvPicPr>
          <p:cNvPr id="22532" name="Picture 1"/>
          <p:cNvPicPr>
            <a:picLocks noChangeAspect="1" noChangeArrowheads="1"/>
          </p:cNvPicPr>
          <p:nvPr/>
        </p:nvPicPr>
        <p:blipFill>
          <a:blip r:embed="rId3" cstate="print"/>
          <a:srcRect/>
          <a:stretch>
            <a:fillRect/>
          </a:stretch>
        </p:blipFill>
        <p:spPr bwMode="auto">
          <a:xfrm>
            <a:off x="304800" y="228600"/>
            <a:ext cx="1009650" cy="877887"/>
          </a:xfrm>
          <a:prstGeom prst="rect">
            <a:avLst/>
          </a:prstGeom>
          <a:noFill/>
          <a:ln w="9525">
            <a:noFill/>
            <a:miter lim="800000"/>
            <a:headEnd/>
            <a:tailEnd/>
          </a:ln>
        </p:spPr>
      </p:pic>
      <p:sp>
        <p:nvSpPr>
          <p:cNvPr id="6" name="Line 15"/>
          <p:cNvSpPr>
            <a:spLocks noChangeShapeType="1"/>
          </p:cNvSpPr>
          <p:nvPr/>
        </p:nvSpPr>
        <p:spPr bwMode="auto">
          <a:xfrm flipH="1">
            <a:off x="0" y="1165225"/>
            <a:ext cx="9144000" cy="46038"/>
          </a:xfrm>
          <a:prstGeom prst="line">
            <a:avLst/>
          </a:prstGeom>
          <a:noFill/>
          <a:ln w="57150">
            <a:solidFill>
              <a:srgbClr val="FF9900"/>
            </a:solidFill>
            <a:round/>
            <a:headEnd/>
            <a:tailEnd/>
          </a:ln>
        </p:spPr>
        <p:txBody>
          <a:bodyPr/>
          <a:lstStyle/>
          <a:p>
            <a:endParaRPr lang="en-MY" dirty="0"/>
          </a:p>
        </p:txBody>
      </p:sp>
    </p:spTree>
    <p:extLst>
      <p:ext uri="{BB962C8B-B14F-4D97-AF65-F5344CB8AC3E}">
        <p14:creationId xmlns:p14="http://schemas.microsoft.com/office/powerpoint/2010/main" val="15418718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1314450" y="228600"/>
            <a:ext cx="6915150" cy="762000"/>
          </a:xfrm>
          <a:ln>
            <a:solidFill>
              <a:schemeClr val="accent1"/>
            </a:solidFill>
          </a:ln>
        </p:spPr>
        <p:txBody>
          <a:bodyPr>
            <a:noAutofit/>
          </a:bodyPr>
          <a:lstStyle/>
          <a:p>
            <a:pPr algn="l"/>
            <a:r>
              <a:rPr lang="en-AU" sz="2000" b="1" u="sng" dirty="0">
                <a:solidFill>
                  <a:srgbClr val="0000CC"/>
                </a:solidFill>
                <a:latin typeface="Helvetica Neue LT Std"/>
              </a:rPr>
              <a:t>SLIDE 12</a:t>
            </a:r>
            <a:br>
              <a:rPr lang="en-AU" sz="2000" b="1" dirty="0">
                <a:solidFill>
                  <a:srgbClr val="0000CC"/>
                </a:solidFill>
                <a:latin typeface="Helvetica Neue LT Std"/>
              </a:rPr>
            </a:br>
            <a:r>
              <a:rPr lang="en-AU" sz="2000" b="1" dirty="0">
                <a:solidFill>
                  <a:srgbClr val="0000CC"/>
                </a:solidFill>
                <a:latin typeface="Helvetica Neue LT Std"/>
              </a:rPr>
              <a:t>SAB GROUP’S OUTLOOK &amp; PROSPECT FOR FY2022</a:t>
            </a:r>
            <a:endParaRPr lang="en-AU" sz="2000" dirty="0">
              <a:latin typeface="Helvetica Neue LT Std"/>
            </a:endParaRPr>
          </a:p>
        </p:txBody>
      </p:sp>
      <p:sp>
        <p:nvSpPr>
          <p:cNvPr id="22531" name="Content Placeholder 2"/>
          <p:cNvSpPr>
            <a:spLocks noGrp="1"/>
          </p:cNvSpPr>
          <p:nvPr>
            <p:ph idx="1"/>
          </p:nvPr>
        </p:nvSpPr>
        <p:spPr>
          <a:xfrm>
            <a:off x="304800" y="1447800"/>
            <a:ext cx="7924800" cy="4297362"/>
          </a:xfrm>
          <a:ln>
            <a:solidFill>
              <a:schemeClr val="accent1"/>
            </a:solidFill>
          </a:ln>
        </p:spPr>
        <p:txBody>
          <a:bodyPr>
            <a:noAutofit/>
          </a:bodyPr>
          <a:lstStyle/>
          <a:p>
            <a:pPr marL="185738" indent="0" algn="ctr">
              <a:buNone/>
            </a:pPr>
            <a:endParaRPr lang="en-US" sz="2800" b="1" dirty="0">
              <a:latin typeface="Helvetica Neue LT Std"/>
            </a:endParaRPr>
          </a:p>
          <a:p>
            <a:pPr marL="185738" indent="0" algn="ctr">
              <a:buNone/>
            </a:pPr>
            <a:r>
              <a:rPr lang="en-US" sz="2800" b="1" dirty="0">
                <a:latin typeface="Helvetica Neue LT Std"/>
              </a:rPr>
              <a:t>In short, it remains challenging,</a:t>
            </a:r>
          </a:p>
          <a:p>
            <a:pPr marL="185738" indent="0" algn="ctr">
              <a:buNone/>
            </a:pPr>
            <a:r>
              <a:rPr lang="en-US" sz="2800" b="1" dirty="0">
                <a:latin typeface="Helvetica Neue LT Std"/>
              </a:rPr>
              <a:t>especially due to concerns over the economic uncertainties, </a:t>
            </a:r>
          </a:p>
          <a:p>
            <a:pPr marL="185738" indent="0" algn="ctr">
              <a:buNone/>
            </a:pPr>
            <a:r>
              <a:rPr lang="en-US" sz="2800" b="1" dirty="0">
                <a:latin typeface="Helvetica Neue LT Std"/>
              </a:rPr>
              <a:t>both locally and globally, </a:t>
            </a:r>
          </a:p>
          <a:p>
            <a:pPr marL="185738" indent="0" algn="ctr">
              <a:buNone/>
            </a:pPr>
            <a:r>
              <a:rPr lang="en-US" sz="2800" b="1" dirty="0">
                <a:latin typeface="Helvetica Neue LT Std"/>
              </a:rPr>
              <a:t>in wake of the prolonged Covid-19 pandemic.</a:t>
            </a:r>
          </a:p>
          <a:p>
            <a:pPr marL="185738" indent="0" algn="just">
              <a:buNone/>
            </a:pPr>
            <a:endParaRPr lang="en-US" sz="800" b="1" dirty="0">
              <a:latin typeface="Helvetica Neue LT Std"/>
            </a:endParaRPr>
          </a:p>
          <a:p>
            <a:pPr marL="928688" lvl="1" indent="-342900" algn="just">
              <a:buFont typeface="+mj-lt"/>
              <a:buAutoNum type="arabicPeriod"/>
            </a:pPr>
            <a:endParaRPr lang="en-US" sz="1800" b="1" dirty="0">
              <a:latin typeface="Helvetica Neue LT Std"/>
            </a:endParaRPr>
          </a:p>
          <a:p>
            <a:pPr marL="928688" lvl="1" indent="-342900" algn="just">
              <a:buFont typeface="Wingdings" panose="05000000000000000000" pitchFamily="2" charset="2"/>
              <a:buChar char="q"/>
            </a:pPr>
            <a:endParaRPr lang="en-US" sz="1800" b="1" dirty="0">
              <a:latin typeface="Helvetica Neue LT Std"/>
            </a:endParaRPr>
          </a:p>
          <a:p>
            <a:pPr marL="585788" lvl="1" indent="0" algn="just">
              <a:buNone/>
            </a:pPr>
            <a:endParaRPr lang="en-US" sz="1800" b="1" dirty="0">
              <a:latin typeface="Helvetica Neue LT Std"/>
            </a:endParaRPr>
          </a:p>
          <a:p>
            <a:pPr marL="185738" indent="0" algn="just">
              <a:buNone/>
            </a:pPr>
            <a:endParaRPr lang="en-AU" sz="2200" b="1" dirty="0">
              <a:latin typeface="Helvetica Neue LT Std"/>
            </a:endParaRPr>
          </a:p>
        </p:txBody>
      </p:sp>
      <p:pic>
        <p:nvPicPr>
          <p:cNvPr id="22532" name="Picture 1"/>
          <p:cNvPicPr>
            <a:picLocks noChangeAspect="1" noChangeArrowheads="1"/>
          </p:cNvPicPr>
          <p:nvPr/>
        </p:nvPicPr>
        <p:blipFill>
          <a:blip r:embed="rId3" cstate="print"/>
          <a:srcRect/>
          <a:stretch>
            <a:fillRect/>
          </a:stretch>
        </p:blipFill>
        <p:spPr bwMode="auto">
          <a:xfrm>
            <a:off x="304800" y="228601"/>
            <a:ext cx="1009650" cy="762000"/>
          </a:xfrm>
          <a:prstGeom prst="rect">
            <a:avLst/>
          </a:prstGeom>
          <a:noFill/>
          <a:ln w="9525">
            <a:noFill/>
            <a:miter lim="800000"/>
            <a:headEnd/>
            <a:tailEnd/>
          </a:ln>
        </p:spPr>
      </p:pic>
      <p:sp>
        <p:nvSpPr>
          <p:cNvPr id="6" name="Line 15"/>
          <p:cNvSpPr>
            <a:spLocks noChangeShapeType="1"/>
          </p:cNvSpPr>
          <p:nvPr/>
        </p:nvSpPr>
        <p:spPr bwMode="auto">
          <a:xfrm flipH="1">
            <a:off x="0" y="1165225"/>
            <a:ext cx="9144000" cy="46038"/>
          </a:xfrm>
          <a:prstGeom prst="line">
            <a:avLst/>
          </a:prstGeom>
          <a:noFill/>
          <a:ln w="57150">
            <a:solidFill>
              <a:srgbClr val="FF9900"/>
            </a:solidFill>
            <a:round/>
            <a:headEnd/>
            <a:tailEnd/>
          </a:ln>
        </p:spPr>
        <p:txBody>
          <a:bodyPr/>
          <a:lstStyle/>
          <a:p>
            <a:endParaRPr lang="en-MY" dirty="0"/>
          </a:p>
        </p:txBody>
      </p:sp>
    </p:spTree>
    <p:extLst>
      <p:ext uri="{BB962C8B-B14F-4D97-AF65-F5344CB8AC3E}">
        <p14:creationId xmlns:p14="http://schemas.microsoft.com/office/powerpoint/2010/main" val="34387328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1828800" y="350837"/>
            <a:ext cx="6400800" cy="792163"/>
          </a:xfrm>
          <a:ln>
            <a:solidFill>
              <a:schemeClr val="accent1"/>
            </a:solidFill>
          </a:ln>
        </p:spPr>
        <p:txBody>
          <a:bodyPr>
            <a:normAutofit/>
          </a:bodyPr>
          <a:lstStyle/>
          <a:p>
            <a:pPr algn="l"/>
            <a:r>
              <a:rPr lang="en-US" sz="3100" b="1" dirty="0">
                <a:solidFill>
                  <a:srgbClr val="0000CC"/>
                </a:solidFill>
                <a:latin typeface="Helvetica Neue LT Std"/>
              </a:rPr>
              <a:t>SOUTHERN ACIDS (M) BERHAD</a:t>
            </a:r>
            <a:endParaRPr lang="en-US" sz="3100" dirty="0">
              <a:latin typeface="Helvetica Neue LT Std"/>
            </a:endParaRPr>
          </a:p>
        </p:txBody>
      </p:sp>
      <p:sp>
        <p:nvSpPr>
          <p:cNvPr id="8" name="Rectangle 7"/>
          <p:cNvSpPr/>
          <p:nvPr/>
        </p:nvSpPr>
        <p:spPr>
          <a:xfrm>
            <a:off x="4343400" y="1832263"/>
            <a:ext cx="3886200" cy="1754326"/>
          </a:xfrm>
          <a:prstGeom prst="rect">
            <a:avLst/>
          </a:prstGeom>
          <a:ln>
            <a:solidFill>
              <a:schemeClr val="accent1"/>
            </a:solidFill>
          </a:ln>
        </p:spPr>
        <p:txBody>
          <a:bodyPr wrap="square">
            <a:spAutoFit/>
          </a:bodyPr>
          <a:lstStyle/>
          <a:p>
            <a:pPr marL="0" indent="0" algn="ctr">
              <a:buNone/>
            </a:pPr>
            <a:endParaRPr lang="en-US" sz="1200" b="1" dirty="0">
              <a:latin typeface="Helvetica Neue LT Std"/>
              <a:ea typeface="Verdana" pitchFamily="34" charset="0"/>
              <a:cs typeface="Verdana" pitchFamily="34" charset="0"/>
            </a:endParaRPr>
          </a:p>
          <a:p>
            <a:pPr marL="0" indent="0" algn="ctr">
              <a:buNone/>
            </a:pPr>
            <a:r>
              <a:rPr lang="en-US" sz="2800" b="1" dirty="0">
                <a:latin typeface="Helvetica Neue LT Std"/>
                <a:ea typeface="Verdana" pitchFamily="34" charset="0"/>
                <a:cs typeface="Verdana" pitchFamily="34" charset="0"/>
              </a:rPr>
              <a:t>QUESTIONS</a:t>
            </a:r>
          </a:p>
          <a:p>
            <a:pPr marL="0" indent="0" algn="ctr">
              <a:buNone/>
            </a:pPr>
            <a:r>
              <a:rPr lang="en-US" sz="2800" b="1" dirty="0">
                <a:latin typeface="Helvetica Neue LT Std"/>
                <a:ea typeface="Verdana" pitchFamily="34" charset="0"/>
                <a:cs typeface="Verdana" pitchFamily="34" charset="0"/>
              </a:rPr>
              <a:t> &amp; </a:t>
            </a:r>
          </a:p>
          <a:p>
            <a:pPr marL="0" indent="0" algn="ctr">
              <a:buNone/>
            </a:pPr>
            <a:r>
              <a:rPr lang="en-US" sz="2800" b="1" dirty="0">
                <a:latin typeface="Helvetica Neue LT Std"/>
                <a:ea typeface="Verdana" pitchFamily="34" charset="0"/>
                <a:cs typeface="Verdana" pitchFamily="34" charset="0"/>
              </a:rPr>
              <a:t>ANSWERS</a:t>
            </a:r>
          </a:p>
          <a:p>
            <a:pPr marL="0" indent="0" algn="r">
              <a:buNone/>
            </a:pPr>
            <a:endParaRPr lang="en-US" sz="1200" b="1" dirty="0">
              <a:latin typeface="Helvetica Neue LT Std"/>
              <a:ea typeface="Verdana" pitchFamily="34" charset="0"/>
              <a:cs typeface="Verdana" pitchFamily="34" charset="0"/>
            </a:endParaRPr>
          </a:p>
        </p:txBody>
      </p:sp>
      <p:pic>
        <p:nvPicPr>
          <p:cNvPr id="7" name="Picture 1"/>
          <p:cNvPicPr>
            <a:picLocks noChangeAspect="1" noChangeArrowheads="1"/>
          </p:cNvPicPr>
          <p:nvPr/>
        </p:nvPicPr>
        <p:blipFill>
          <a:blip r:embed="rId3" cstate="print"/>
          <a:srcRect/>
          <a:stretch>
            <a:fillRect/>
          </a:stretch>
        </p:blipFill>
        <p:spPr bwMode="auto">
          <a:xfrm>
            <a:off x="762000" y="381000"/>
            <a:ext cx="914400" cy="762000"/>
          </a:xfrm>
          <a:prstGeom prst="rect">
            <a:avLst/>
          </a:prstGeom>
          <a:noFill/>
          <a:ln w="9525">
            <a:noFill/>
            <a:miter lim="800000"/>
            <a:headEnd/>
            <a:tailEnd/>
          </a:ln>
        </p:spPr>
      </p:pic>
      <p:pic>
        <p:nvPicPr>
          <p:cNvPr id="3" name="Picture 2">
            <a:extLst>
              <a:ext uri="{FF2B5EF4-FFF2-40B4-BE49-F238E27FC236}">
                <a16:creationId xmlns:a16="http://schemas.microsoft.com/office/drawing/2014/main" id="{79ACFD15-FD01-4588-9100-4ED519E3540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219200" y="1828801"/>
            <a:ext cx="3124199" cy="1754327"/>
          </a:xfrm>
          <a:prstGeom prst="rect">
            <a:avLst/>
          </a:prstGeom>
          <a:ln>
            <a:solidFill>
              <a:schemeClr val="accent1"/>
            </a:solidFill>
          </a:ln>
        </p:spPr>
      </p:pic>
    </p:spTree>
    <p:extLst>
      <p:ext uri="{BB962C8B-B14F-4D97-AF65-F5344CB8AC3E}">
        <p14:creationId xmlns:p14="http://schemas.microsoft.com/office/powerpoint/2010/main" val="2946219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457200"/>
            <a:ext cx="6629399" cy="762000"/>
          </a:xfrm>
          <a:ln>
            <a:solidFill>
              <a:schemeClr val="accent1"/>
            </a:solidFill>
          </a:ln>
        </p:spPr>
        <p:txBody>
          <a:bodyPr>
            <a:normAutofit/>
          </a:bodyPr>
          <a:lstStyle/>
          <a:p>
            <a:pPr algn="l"/>
            <a:r>
              <a:rPr lang="en-US" sz="2000" b="1" u="sng" dirty="0">
                <a:solidFill>
                  <a:srgbClr val="0000CC"/>
                </a:solidFill>
                <a:latin typeface="Helvetica Neue LT Std"/>
              </a:rPr>
              <a:t>SLIDE 1 </a:t>
            </a:r>
            <a:br>
              <a:rPr lang="en-US" sz="2000" b="1" dirty="0">
                <a:solidFill>
                  <a:srgbClr val="0000CC"/>
                </a:solidFill>
                <a:latin typeface="Helvetica Neue LT Std"/>
              </a:rPr>
            </a:br>
            <a:r>
              <a:rPr lang="en-US" sz="2000" b="1" dirty="0">
                <a:solidFill>
                  <a:srgbClr val="0000CC"/>
                </a:solidFill>
                <a:latin typeface="Helvetica Neue LT Std"/>
              </a:rPr>
              <a:t>SOURCE OF INFORMATION &amp; DISCLAIMER</a:t>
            </a:r>
            <a:endParaRPr lang="en-US" sz="2000" dirty="0">
              <a:latin typeface="Helvetica Neue LT Std"/>
            </a:endParaRPr>
          </a:p>
        </p:txBody>
      </p:sp>
      <p:sp>
        <p:nvSpPr>
          <p:cNvPr id="3" name="Content Placeholder 2"/>
          <p:cNvSpPr>
            <a:spLocks noGrp="1"/>
          </p:cNvSpPr>
          <p:nvPr>
            <p:ph idx="1"/>
          </p:nvPr>
        </p:nvSpPr>
        <p:spPr>
          <a:xfrm>
            <a:off x="574964" y="1905000"/>
            <a:ext cx="7654636" cy="3886200"/>
          </a:xfrm>
          <a:ln>
            <a:solidFill>
              <a:schemeClr val="accent1"/>
            </a:solidFill>
          </a:ln>
        </p:spPr>
        <p:txBody>
          <a:bodyPr>
            <a:normAutofit/>
          </a:bodyPr>
          <a:lstStyle/>
          <a:p>
            <a:pPr marL="0" indent="0" algn="just">
              <a:buNone/>
            </a:pPr>
            <a:r>
              <a:rPr lang="en-US" sz="1600" b="1" u="sng" dirty="0">
                <a:latin typeface="Helvetica Neue LT Std"/>
              </a:rPr>
              <a:t>Source of Information Used For The Presentation</a:t>
            </a:r>
          </a:p>
          <a:p>
            <a:pPr marL="0" indent="0" algn="just">
              <a:buNone/>
            </a:pPr>
            <a:endParaRPr lang="en-US" sz="1600" b="1" dirty="0">
              <a:latin typeface="Helvetica Neue LT Std"/>
            </a:endParaRPr>
          </a:p>
          <a:p>
            <a:pPr algn="just">
              <a:buFont typeface="Wingdings" panose="05000000000000000000" pitchFamily="2" charset="2"/>
              <a:buChar char="v"/>
            </a:pPr>
            <a:r>
              <a:rPr lang="en-US" sz="1600" b="1" dirty="0">
                <a:latin typeface="Helvetica Neue LT Std"/>
              </a:rPr>
              <a:t>The Company’s 2021 Annual Report; and</a:t>
            </a:r>
          </a:p>
          <a:p>
            <a:pPr algn="just">
              <a:buFont typeface="Wingdings" panose="05000000000000000000" pitchFamily="2" charset="2"/>
              <a:buChar char="v"/>
            </a:pPr>
            <a:r>
              <a:rPr lang="en-US" sz="1600" b="1" dirty="0">
                <a:latin typeface="Helvetica Neue LT Std"/>
              </a:rPr>
              <a:t>All other information that are available from Bursa Malaysia Securities </a:t>
            </a:r>
            <a:r>
              <a:rPr lang="en-US" sz="1600" b="1" dirty="0" err="1">
                <a:latin typeface="Helvetica Neue LT Std"/>
              </a:rPr>
              <a:t>Berhad’s</a:t>
            </a:r>
            <a:r>
              <a:rPr lang="en-US" sz="1600" b="1" dirty="0">
                <a:latin typeface="Helvetica Neue LT Std"/>
              </a:rPr>
              <a:t> website.</a:t>
            </a:r>
          </a:p>
          <a:p>
            <a:pPr marL="0" indent="0" algn="just">
              <a:buNone/>
            </a:pPr>
            <a:endParaRPr lang="en-US" sz="1600" b="1" i="0" u="none" strike="noStrike" baseline="0" dirty="0">
              <a:solidFill>
                <a:srgbClr val="000000"/>
              </a:solidFill>
              <a:latin typeface="Arial" panose="020B0604020202020204" pitchFamily="34" charset="0"/>
            </a:endParaRPr>
          </a:p>
          <a:p>
            <a:pPr marL="0" indent="0" algn="just">
              <a:buNone/>
            </a:pPr>
            <a:r>
              <a:rPr lang="en-US" sz="1600" b="1" i="0" u="sng" strike="noStrike" baseline="0" dirty="0">
                <a:solidFill>
                  <a:srgbClr val="000000"/>
                </a:solidFill>
                <a:latin typeface="Arial" panose="020B0604020202020204" pitchFamily="34" charset="0"/>
              </a:rPr>
              <a:t>Disclaimer</a:t>
            </a:r>
          </a:p>
          <a:p>
            <a:pPr marL="0" indent="0" algn="just">
              <a:buNone/>
            </a:pPr>
            <a:endParaRPr lang="en-US" sz="1600" b="1" i="0" u="none" strike="noStrike" baseline="0" dirty="0">
              <a:solidFill>
                <a:srgbClr val="000000"/>
              </a:solidFill>
              <a:latin typeface="Arial" panose="020B0604020202020204" pitchFamily="34" charset="0"/>
            </a:endParaRPr>
          </a:p>
          <a:p>
            <a:pPr marL="0" indent="0" algn="just">
              <a:buNone/>
            </a:pPr>
            <a:r>
              <a:rPr lang="en-US" sz="1600" b="1" dirty="0">
                <a:solidFill>
                  <a:srgbClr val="000000"/>
                </a:solidFill>
                <a:latin typeface="Arial" panose="020B0604020202020204" pitchFamily="34" charset="0"/>
              </a:rPr>
              <a:t>I</a:t>
            </a:r>
            <a:r>
              <a:rPr lang="en-US" sz="1600" b="1" i="0" u="none" strike="noStrike" baseline="0" dirty="0">
                <a:solidFill>
                  <a:srgbClr val="000000"/>
                </a:solidFill>
                <a:latin typeface="Arial" panose="020B0604020202020204" pitchFamily="34" charset="0"/>
              </a:rPr>
              <a:t>nformation contained in </a:t>
            </a:r>
            <a:r>
              <a:rPr lang="en-US" sz="1600" b="1" dirty="0">
                <a:solidFill>
                  <a:srgbClr val="000000"/>
                </a:solidFill>
                <a:latin typeface="Arial" panose="020B0604020202020204" pitchFamily="34" charset="0"/>
              </a:rPr>
              <a:t>this </a:t>
            </a:r>
            <a:r>
              <a:rPr lang="en-US" sz="1600" b="1" i="0" u="none" strike="noStrike" baseline="0" dirty="0">
                <a:solidFill>
                  <a:srgbClr val="000000"/>
                </a:solidFill>
                <a:latin typeface="Arial" panose="020B0604020202020204" pitchFamily="34" charset="0"/>
              </a:rPr>
              <a:t>presentation is intended solely for your reference. Such information and its accuracy are subject to change without notice and it may not contain all material information concerning the Company. We do not make any representation regarding, and assumes no responsibility or liability for, the accuracy or completeness of, or any errors or omissions in, any information contained herein. </a:t>
            </a:r>
            <a:endParaRPr lang="en-US" sz="1600" b="1" dirty="0">
              <a:latin typeface="Helvetica Neue LT Std"/>
            </a:endParaRPr>
          </a:p>
        </p:txBody>
      </p:sp>
      <p:pic>
        <p:nvPicPr>
          <p:cNvPr id="4" name="Picture 1"/>
          <p:cNvPicPr>
            <a:picLocks noChangeAspect="1" noChangeArrowheads="1"/>
          </p:cNvPicPr>
          <p:nvPr/>
        </p:nvPicPr>
        <p:blipFill>
          <a:blip r:embed="rId3" cstate="print"/>
          <a:srcRect/>
          <a:stretch>
            <a:fillRect/>
          </a:stretch>
        </p:blipFill>
        <p:spPr bwMode="auto">
          <a:xfrm>
            <a:off x="574964" y="457200"/>
            <a:ext cx="900113" cy="762000"/>
          </a:xfrm>
          <a:prstGeom prst="rect">
            <a:avLst/>
          </a:prstGeom>
          <a:noFill/>
          <a:ln w="9525">
            <a:noFill/>
            <a:miter lim="800000"/>
            <a:headEnd/>
            <a:tailEnd/>
          </a:ln>
        </p:spPr>
      </p:pic>
    </p:spTree>
    <p:extLst>
      <p:ext uri="{BB962C8B-B14F-4D97-AF65-F5344CB8AC3E}">
        <p14:creationId xmlns:p14="http://schemas.microsoft.com/office/powerpoint/2010/main" val="29580347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304800"/>
            <a:ext cx="6553199" cy="702108"/>
          </a:xfrm>
          <a:ln>
            <a:solidFill>
              <a:schemeClr val="accent1"/>
            </a:solidFill>
          </a:ln>
        </p:spPr>
        <p:txBody>
          <a:bodyPr>
            <a:normAutofit/>
          </a:bodyPr>
          <a:lstStyle/>
          <a:p>
            <a:pPr algn="l"/>
            <a:r>
              <a:rPr lang="en-US" sz="2000" b="1" u="sng" dirty="0">
                <a:solidFill>
                  <a:srgbClr val="0000CC"/>
                </a:solidFill>
                <a:latin typeface="Helvetica Neue LT Std"/>
              </a:rPr>
              <a:t>SLIDE 2 </a:t>
            </a:r>
            <a:br>
              <a:rPr lang="en-US" sz="2000" b="1" dirty="0">
                <a:solidFill>
                  <a:srgbClr val="0000CC"/>
                </a:solidFill>
                <a:latin typeface="Helvetica Neue LT Std"/>
              </a:rPr>
            </a:br>
            <a:r>
              <a:rPr lang="en-US" sz="2000" b="1" dirty="0">
                <a:solidFill>
                  <a:srgbClr val="0000CC"/>
                </a:solidFill>
                <a:latin typeface="Helvetica Neue LT Std"/>
              </a:rPr>
              <a:t>PRESENTATION CONTENTS</a:t>
            </a:r>
            <a:endParaRPr lang="en-US" sz="2000" dirty="0">
              <a:latin typeface="Helvetica Neue LT Std"/>
            </a:endParaRPr>
          </a:p>
        </p:txBody>
      </p:sp>
      <p:sp>
        <p:nvSpPr>
          <p:cNvPr id="3" name="Content Placeholder 2"/>
          <p:cNvSpPr>
            <a:spLocks noGrp="1"/>
          </p:cNvSpPr>
          <p:nvPr>
            <p:ph idx="1"/>
          </p:nvPr>
        </p:nvSpPr>
        <p:spPr>
          <a:xfrm>
            <a:off x="685800" y="1447800"/>
            <a:ext cx="7543800" cy="4343400"/>
          </a:xfrm>
          <a:ln>
            <a:solidFill>
              <a:schemeClr val="accent1"/>
            </a:solidFill>
          </a:ln>
        </p:spPr>
        <p:txBody>
          <a:bodyPr>
            <a:normAutofit fontScale="92500" lnSpcReduction="10000"/>
          </a:bodyPr>
          <a:lstStyle/>
          <a:p>
            <a:pPr marL="514350" indent="-514350" algn="just">
              <a:buFont typeface="+mj-lt"/>
              <a:buAutoNum type="arabicPeriod"/>
            </a:pPr>
            <a:r>
              <a:rPr lang="en-US" sz="2200" b="1" dirty="0">
                <a:latin typeface="Helvetica Neue LT Std"/>
              </a:rPr>
              <a:t>Southern Acids (M) Berhad (“SAB or the Company”) &amp; Its Subsidiaries (“SAB Group”) </a:t>
            </a:r>
          </a:p>
          <a:p>
            <a:pPr marL="0" indent="0" algn="just">
              <a:buNone/>
            </a:pPr>
            <a:endParaRPr lang="en-US" sz="900" b="1" dirty="0">
              <a:latin typeface="Helvetica Neue LT Std"/>
            </a:endParaRPr>
          </a:p>
          <a:p>
            <a:pPr marL="914400" lvl="1" indent="-457200" algn="just">
              <a:buFont typeface="+mj-lt"/>
              <a:buAutoNum type="alphaLcPeriod"/>
            </a:pPr>
            <a:r>
              <a:rPr lang="en-US" sz="1900" b="1" dirty="0">
                <a:latin typeface="Helvetica Neue LT Std"/>
              </a:rPr>
              <a:t>SAB Group’s Key Financial Highlights For The Financial Year Ended 31 March 2021 (“FY2021”); and</a:t>
            </a:r>
          </a:p>
          <a:p>
            <a:pPr marL="914400" lvl="1" indent="-457200" algn="just">
              <a:buFont typeface="+mj-lt"/>
              <a:buAutoNum type="alphaLcPeriod"/>
            </a:pPr>
            <a:r>
              <a:rPr lang="en-US" sz="1900" b="1" dirty="0">
                <a:latin typeface="Helvetica Neue LT Std"/>
              </a:rPr>
              <a:t>SAB Group’s Financial Performance For The FY2021</a:t>
            </a:r>
          </a:p>
          <a:p>
            <a:pPr marL="514350" indent="-514350" algn="just">
              <a:buFont typeface="+mj-lt"/>
              <a:buAutoNum type="arabicPeriod"/>
            </a:pPr>
            <a:endParaRPr lang="en-US" sz="2200" b="1" dirty="0">
              <a:latin typeface="Helvetica Neue LT Std"/>
            </a:endParaRPr>
          </a:p>
          <a:p>
            <a:pPr marL="514350" indent="-514350" algn="just">
              <a:buFont typeface="+mj-lt"/>
              <a:buAutoNum type="arabicPeriod" startAt="2"/>
            </a:pPr>
            <a:r>
              <a:rPr lang="en-US" sz="2200" b="1" dirty="0">
                <a:latin typeface="Helvetica Neue LT Std"/>
              </a:rPr>
              <a:t>SAB Group’s Segments </a:t>
            </a:r>
          </a:p>
          <a:p>
            <a:pPr marL="0" indent="0" algn="just">
              <a:buNone/>
            </a:pPr>
            <a:endParaRPr lang="en-US" sz="900" b="1" dirty="0">
              <a:latin typeface="Helvetica Neue LT Std"/>
            </a:endParaRPr>
          </a:p>
          <a:p>
            <a:pPr marL="857250" lvl="1" indent="-457200" algn="just" defTabSz="114300">
              <a:buFont typeface="+mj-lt"/>
              <a:buAutoNum type="alphaLcPeriod"/>
              <a:tabLst>
                <a:tab pos="0" algn="l"/>
                <a:tab pos="800100" algn="l"/>
                <a:tab pos="862013" algn="l"/>
              </a:tabLst>
            </a:pPr>
            <a:r>
              <a:rPr lang="en-US" sz="1900" b="1" dirty="0">
                <a:latin typeface="Helvetica Neue LT Std"/>
                <a:ea typeface="Verdana" pitchFamily="34" charset="0"/>
                <a:cs typeface="Verdana" pitchFamily="34" charset="0"/>
              </a:rPr>
              <a:t>Review Of The Respective Group Segments’ Financial	Performance</a:t>
            </a:r>
          </a:p>
          <a:p>
            <a:pPr marL="857250" lvl="1" indent="-457200" algn="just">
              <a:buFont typeface="+mj-lt"/>
              <a:buAutoNum type="alphaLcPeriod"/>
            </a:pPr>
            <a:r>
              <a:rPr lang="en-US" sz="1900" b="1" dirty="0">
                <a:latin typeface="Helvetica Neue LT Std"/>
                <a:ea typeface="Verdana" pitchFamily="34" charset="0"/>
                <a:cs typeface="Verdana" pitchFamily="34" charset="0"/>
              </a:rPr>
              <a:t>Respective Segments’ Outlook &amp; Prospects For The Financial Year Ending 31 Mar 2022 (“FY2022”) </a:t>
            </a:r>
          </a:p>
          <a:p>
            <a:pPr marL="457200" lvl="1" indent="0" algn="just">
              <a:buNone/>
            </a:pPr>
            <a:endParaRPr lang="en-US" sz="1800" b="1" dirty="0">
              <a:latin typeface="Helvetica Neue LT Std"/>
            </a:endParaRPr>
          </a:p>
          <a:p>
            <a:pPr marL="514350" indent="-514350" algn="just">
              <a:buFont typeface="+mj-lt"/>
              <a:buAutoNum type="arabicPeriod" startAt="3"/>
            </a:pPr>
            <a:r>
              <a:rPr lang="en-US" sz="2200" b="1" dirty="0">
                <a:latin typeface="Helvetica Neue LT Std"/>
              </a:rPr>
              <a:t>Questions &amp; Answers</a:t>
            </a:r>
          </a:p>
          <a:p>
            <a:pPr marL="0" indent="0" algn="just">
              <a:buNone/>
            </a:pPr>
            <a:endParaRPr lang="en-US" sz="2200" b="1" dirty="0">
              <a:latin typeface="Helvetica Neue LT Std"/>
            </a:endParaRPr>
          </a:p>
          <a:p>
            <a:pPr marL="514350" indent="-514350" algn="just">
              <a:buFont typeface="+mj-lt"/>
              <a:buAutoNum type="arabicPeriod"/>
            </a:pPr>
            <a:endParaRPr lang="en-US" sz="2200" b="1" dirty="0">
              <a:latin typeface="Helvetica Neue LT Std"/>
            </a:endParaRPr>
          </a:p>
        </p:txBody>
      </p:sp>
      <p:pic>
        <p:nvPicPr>
          <p:cNvPr id="4" name="Picture 1"/>
          <p:cNvPicPr>
            <a:picLocks noChangeAspect="1" noChangeArrowheads="1"/>
          </p:cNvPicPr>
          <p:nvPr/>
        </p:nvPicPr>
        <p:blipFill>
          <a:blip r:embed="rId3" cstate="print"/>
          <a:srcRect/>
          <a:stretch>
            <a:fillRect/>
          </a:stretch>
        </p:blipFill>
        <p:spPr bwMode="auto">
          <a:xfrm>
            <a:off x="609600" y="304800"/>
            <a:ext cx="900113" cy="762000"/>
          </a:xfrm>
          <a:prstGeom prst="rect">
            <a:avLst/>
          </a:prstGeom>
          <a:noFill/>
          <a:ln w="9525">
            <a:noFill/>
            <a:miter lim="800000"/>
            <a:headEnd/>
            <a:tailEnd/>
          </a:ln>
        </p:spPr>
      </p:pic>
    </p:spTree>
    <p:extLst>
      <p:ext uri="{BB962C8B-B14F-4D97-AF65-F5344CB8AC3E}">
        <p14:creationId xmlns:p14="http://schemas.microsoft.com/office/powerpoint/2010/main" val="42763333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1828800" y="350837"/>
            <a:ext cx="6400800" cy="792163"/>
          </a:xfrm>
          <a:ln>
            <a:solidFill>
              <a:schemeClr val="accent1"/>
            </a:solidFill>
          </a:ln>
        </p:spPr>
        <p:txBody>
          <a:bodyPr>
            <a:normAutofit/>
          </a:bodyPr>
          <a:lstStyle/>
          <a:p>
            <a:pPr algn="l"/>
            <a:r>
              <a:rPr lang="en-US" sz="3100" b="1" dirty="0">
                <a:solidFill>
                  <a:srgbClr val="0000CC"/>
                </a:solidFill>
                <a:latin typeface="Helvetica Neue LT Std"/>
              </a:rPr>
              <a:t>SOUTHERN ACIDS (M) BERHAD</a:t>
            </a:r>
            <a:endParaRPr lang="en-US" sz="3100" dirty="0">
              <a:latin typeface="Helvetica Neue LT Std"/>
            </a:endParaRPr>
          </a:p>
        </p:txBody>
      </p:sp>
      <p:sp>
        <p:nvSpPr>
          <p:cNvPr id="8" name="Rectangle 7"/>
          <p:cNvSpPr/>
          <p:nvPr/>
        </p:nvSpPr>
        <p:spPr>
          <a:xfrm>
            <a:off x="4343400" y="1832263"/>
            <a:ext cx="3886200" cy="2308324"/>
          </a:xfrm>
          <a:prstGeom prst="rect">
            <a:avLst/>
          </a:prstGeom>
          <a:ln>
            <a:solidFill>
              <a:schemeClr val="accent1"/>
            </a:solidFill>
          </a:ln>
        </p:spPr>
        <p:txBody>
          <a:bodyPr wrap="square">
            <a:spAutoFit/>
          </a:bodyPr>
          <a:lstStyle/>
          <a:p>
            <a:pPr marL="0" indent="0" algn="ctr">
              <a:buNone/>
            </a:pPr>
            <a:endParaRPr lang="en-US" sz="1200" b="1" dirty="0">
              <a:latin typeface="Helvetica Neue LT Std"/>
              <a:ea typeface="Verdana" pitchFamily="34" charset="0"/>
              <a:cs typeface="Verdana" pitchFamily="34" charset="0"/>
            </a:endParaRPr>
          </a:p>
          <a:p>
            <a:pPr marL="0" indent="0" algn="ctr">
              <a:buNone/>
            </a:pPr>
            <a:r>
              <a:rPr lang="en-US" sz="2400" b="1" dirty="0">
                <a:latin typeface="Helvetica Neue LT Std"/>
                <a:ea typeface="Verdana" pitchFamily="34" charset="0"/>
                <a:cs typeface="Verdana" pitchFamily="34" charset="0"/>
              </a:rPr>
              <a:t>SAB GROUP’S</a:t>
            </a:r>
          </a:p>
          <a:p>
            <a:pPr marL="0" indent="0" algn="ctr">
              <a:buNone/>
            </a:pPr>
            <a:r>
              <a:rPr lang="en-US" sz="2400" b="1" dirty="0">
                <a:latin typeface="Helvetica Neue LT Std"/>
                <a:ea typeface="Verdana" pitchFamily="34" charset="0"/>
                <a:cs typeface="Verdana" pitchFamily="34" charset="0"/>
              </a:rPr>
              <a:t>KEY FINANCIAL</a:t>
            </a:r>
          </a:p>
          <a:p>
            <a:pPr marL="0" indent="0" algn="ctr">
              <a:buNone/>
            </a:pPr>
            <a:r>
              <a:rPr lang="en-US" sz="2400" b="1" dirty="0">
                <a:latin typeface="Helvetica Neue LT Std"/>
                <a:ea typeface="Verdana" pitchFamily="34" charset="0"/>
                <a:cs typeface="Verdana" pitchFamily="34" charset="0"/>
              </a:rPr>
              <a:t>HIGHLIGHTS </a:t>
            </a:r>
          </a:p>
          <a:p>
            <a:pPr marL="0" indent="0" algn="ctr">
              <a:buNone/>
            </a:pPr>
            <a:r>
              <a:rPr lang="en-US" sz="2400" b="1" dirty="0">
                <a:latin typeface="Helvetica Neue LT Std"/>
                <a:ea typeface="Verdana" pitchFamily="34" charset="0"/>
                <a:cs typeface="Verdana" pitchFamily="34" charset="0"/>
              </a:rPr>
              <a:t>FOR </a:t>
            </a:r>
          </a:p>
          <a:p>
            <a:pPr marL="0" indent="0" algn="ctr">
              <a:buNone/>
            </a:pPr>
            <a:r>
              <a:rPr lang="en-US" sz="2400" b="1" dirty="0">
                <a:latin typeface="Helvetica Neue LT Std"/>
                <a:ea typeface="Verdana" pitchFamily="34" charset="0"/>
                <a:cs typeface="Verdana" pitchFamily="34" charset="0"/>
              </a:rPr>
              <a:t>FY2021</a:t>
            </a:r>
          </a:p>
          <a:p>
            <a:pPr marL="0" indent="0" algn="r">
              <a:buNone/>
            </a:pPr>
            <a:endParaRPr lang="en-US" sz="1200" b="1" dirty="0">
              <a:latin typeface="Helvetica Neue LT Std"/>
              <a:ea typeface="Verdana" pitchFamily="34" charset="0"/>
              <a:cs typeface="Verdana" pitchFamily="34" charset="0"/>
            </a:endParaRPr>
          </a:p>
        </p:txBody>
      </p:sp>
      <p:pic>
        <p:nvPicPr>
          <p:cNvPr id="7" name="Picture 1"/>
          <p:cNvPicPr>
            <a:picLocks noChangeAspect="1" noChangeArrowheads="1"/>
          </p:cNvPicPr>
          <p:nvPr/>
        </p:nvPicPr>
        <p:blipFill>
          <a:blip r:embed="rId3" cstate="print"/>
          <a:srcRect/>
          <a:stretch>
            <a:fillRect/>
          </a:stretch>
        </p:blipFill>
        <p:spPr bwMode="auto">
          <a:xfrm>
            <a:off x="762000" y="381000"/>
            <a:ext cx="914400" cy="762000"/>
          </a:xfrm>
          <a:prstGeom prst="rect">
            <a:avLst/>
          </a:prstGeom>
          <a:noFill/>
          <a:ln w="9525">
            <a:noFill/>
            <a:miter lim="800000"/>
            <a:headEnd/>
            <a:tailEnd/>
          </a:ln>
        </p:spPr>
      </p:pic>
      <p:pic>
        <p:nvPicPr>
          <p:cNvPr id="3" name="Picture 2">
            <a:extLst>
              <a:ext uri="{FF2B5EF4-FFF2-40B4-BE49-F238E27FC236}">
                <a16:creationId xmlns:a16="http://schemas.microsoft.com/office/drawing/2014/main" id="{79ACFD15-FD01-4588-9100-4ED519E3540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51148" y="1828801"/>
            <a:ext cx="3192251" cy="2308325"/>
          </a:xfrm>
          <a:prstGeom prst="rect">
            <a:avLst/>
          </a:prstGeom>
          <a:ln>
            <a:solidFill>
              <a:schemeClr val="accent1"/>
            </a:solidFill>
          </a:ln>
        </p:spPr>
      </p:pic>
    </p:spTree>
    <p:extLst>
      <p:ext uri="{BB962C8B-B14F-4D97-AF65-F5344CB8AC3E}">
        <p14:creationId xmlns:p14="http://schemas.microsoft.com/office/powerpoint/2010/main" val="25095123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1676400" y="457200"/>
            <a:ext cx="6553200" cy="750624"/>
          </a:xfrm>
          <a:ln>
            <a:solidFill>
              <a:schemeClr val="accent1"/>
            </a:solidFill>
          </a:ln>
        </p:spPr>
        <p:txBody>
          <a:bodyPr>
            <a:normAutofit/>
          </a:bodyPr>
          <a:lstStyle/>
          <a:p>
            <a:pPr algn="l"/>
            <a:r>
              <a:rPr lang="en-US" sz="2000" b="1" u="sng" dirty="0">
                <a:solidFill>
                  <a:srgbClr val="0000CC"/>
                </a:solidFill>
                <a:latin typeface="Helvetica Neue LT Std"/>
              </a:rPr>
              <a:t>SLIDE 3</a:t>
            </a:r>
            <a:br>
              <a:rPr lang="en-US" sz="2000" b="1" dirty="0">
                <a:solidFill>
                  <a:srgbClr val="0000CC"/>
                </a:solidFill>
                <a:latin typeface="Helvetica Neue LT Std"/>
              </a:rPr>
            </a:br>
            <a:r>
              <a:rPr lang="en-US" sz="2000" b="1" dirty="0">
                <a:solidFill>
                  <a:srgbClr val="0000CC"/>
                </a:solidFill>
                <a:latin typeface="Helvetica Neue LT Std"/>
              </a:rPr>
              <a:t>SAB GROUP’S KEY FINANCIAL HIGHLIGHTS</a:t>
            </a:r>
            <a:endParaRPr lang="en-US" sz="2000" dirty="0">
              <a:latin typeface="Helvetica Neue LT Std"/>
            </a:endParaRPr>
          </a:p>
        </p:txBody>
      </p:sp>
      <p:pic>
        <p:nvPicPr>
          <p:cNvPr id="10" name="Picture 1"/>
          <p:cNvPicPr>
            <a:picLocks noChangeAspect="1" noChangeArrowheads="1"/>
          </p:cNvPicPr>
          <p:nvPr/>
        </p:nvPicPr>
        <p:blipFill>
          <a:blip r:embed="rId3" cstate="print"/>
          <a:srcRect/>
          <a:stretch>
            <a:fillRect/>
          </a:stretch>
        </p:blipFill>
        <p:spPr bwMode="auto">
          <a:xfrm>
            <a:off x="609600" y="457200"/>
            <a:ext cx="914400" cy="762000"/>
          </a:xfrm>
          <a:prstGeom prst="rect">
            <a:avLst/>
          </a:prstGeom>
          <a:noFill/>
          <a:ln w="9525">
            <a:noFill/>
            <a:miter lim="800000"/>
            <a:headEnd/>
            <a:tailEnd/>
          </a:ln>
        </p:spPr>
      </p:pic>
      <p:graphicFrame>
        <p:nvGraphicFramePr>
          <p:cNvPr id="4" name="Table 3"/>
          <p:cNvGraphicFramePr>
            <a:graphicFrameLocks noGrp="1"/>
          </p:cNvGraphicFramePr>
          <p:nvPr>
            <p:extLst>
              <p:ext uri="{D42A27DB-BD31-4B8C-83A1-F6EECF244321}">
                <p14:modId xmlns:p14="http://schemas.microsoft.com/office/powerpoint/2010/main" val="2887090458"/>
              </p:ext>
            </p:extLst>
          </p:nvPr>
        </p:nvGraphicFramePr>
        <p:xfrm>
          <a:off x="609600" y="1447800"/>
          <a:ext cx="7620000" cy="4503996"/>
        </p:xfrm>
        <a:graphic>
          <a:graphicData uri="http://schemas.openxmlformats.org/drawingml/2006/table">
            <a:tbl>
              <a:tblPr firstRow="1" bandRow="1">
                <a:tableStyleId>{5C22544A-7EE6-4342-B048-85BDC9FD1C3A}</a:tableStyleId>
              </a:tblPr>
              <a:tblGrid>
                <a:gridCol w="4445001">
                  <a:extLst>
                    <a:ext uri="{9D8B030D-6E8A-4147-A177-3AD203B41FA5}">
                      <a16:colId xmlns:a16="http://schemas.microsoft.com/office/drawing/2014/main" val="20000"/>
                    </a:ext>
                  </a:extLst>
                </a:gridCol>
                <a:gridCol w="1723571">
                  <a:extLst>
                    <a:ext uri="{9D8B030D-6E8A-4147-A177-3AD203B41FA5}">
                      <a16:colId xmlns:a16="http://schemas.microsoft.com/office/drawing/2014/main" val="20001"/>
                    </a:ext>
                  </a:extLst>
                </a:gridCol>
                <a:gridCol w="1451428">
                  <a:extLst>
                    <a:ext uri="{9D8B030D-6E8A-4147-A177-3AD203B41FA5}">
                      <a16:colId xmlns:a16="http://schemas.microsoft.com/office/drawing/2014/main" val="20002"/>
                    </a:ext>
                  </a:extLst>
                </a:gridCol>
              </a:tblGrid>
              <a:tr h="590070">
                <a:tc>
                  <a:txBody>
                    <a:bodyPr/>
                    <a:lstStyle/>
                    <a:p>
                      <a:pPr algn="ctr"/>
                      <a:endParaRPr lang="en-US" dirty="0">
                        <a:solidFill>
                          <a:schemeClr val="bg1"/>
                        </a:solidFill>
                      </a:endParaRPr>
                    </a:p>
                  </a:txBody>
                  <a:tcPr/>
                </a:tc>
                <a:tc>
                  <a:txBody>
                    <a:bodyPr/>
                    <a:lstStyle/>
                    <a:p>
                      <a:pPr algn="ctr"/>
                      <a:endParaRPr lang="en-US" dirty="0">
                        <a:solidFill>
                          <a:schemeClr val="bg1"/>
                        </a:solidFill>
                      </a:endParaRPr>
                    </a:p>
                    <a:p>
                      <a:pPr algn="ctr"/>
                      <a:r>
                        <a:rPr lang="en-US" dirty="0">
                          <a:solidFill>
                            <a:schemeClr val="bg1"/>
                          </a:solidFill>
                        </a:rPr>
                        <a:t>FY2021</a:t>
                      </a:r>
                    </a:p>
                    <a:p>
                      <a:pPr algn="ctr"/>
                      <a:r>
                        <a:rPr lang="en-US" dirty="0">
                          <a:solidFill>
                            <a:schemeClr val="bg1"/>
                          </a:solidFill>
                        </a:rPr>
                        <a:t>(RM’000)</a:t>
                      </a:r>
                    </a:p>
                  </a:txBody>
                  <a:tcPr/>
                </a:tc>
                <a:tc>
                  <a:txBody>
                    <a:bodyPr/>
                    <a:lstStyle/>
                    <a:p>
                      <a:pPr algn="ctr"/>
                      <a:endParaRPr lang="en-US" dirty="0">
                        <a:solidFill>
                          <a:schemeClr val="bg1"/>
                        </a:solidFill>
                      </a:endParaRPr>
                    </a:p>
                    <a:p>
                      <a:pPr algn="ctr"/>
                      <a:r>
                        <a:rPr lang="en-US" dirty="0">
                          <a:solidFill>
                            <a:schemeClr val="bg1"/>
                          </a:solidFill>
                        </a:rPr>
                        <a:t>FY2020</a:t>
                      </a:r>
                    </a:p>
                    <a:p>
                      <a:pPr algn="ctr"/>
                      <a:r>
                        <a:rPr lang="en-US" dirty="0">
                          <a:solidFill>
                            <a:schemeClr val="bg1"/>
                          </a:solidFill>
                        </a:rPr>
                        <a:t>(RM’000)</a:t>
                      </a:r>
                    </a:p>
                  </a:txBody>
                  <a:tcPr/>
                </a:tc>
                <a:extLst>
                  <a:ext uri="{0D108BD9-81ED-4DB2-BD59-A6C34878D82A}">
                    <a16:rowId xmlns:a16="http://schemas.microsoft.com/office/drawing/2014/main" val="10000"/>
                  </a:ext>
                </a:extLst>
              </a:tr>
              <a:tr h="598266">
                <a:tc>
                  <a:txBody>
                    <a:bodyPr/>
                    <a:lstStyle/>
                    <a:p>
                      <a:r>
                        <a:rPr lang="en-US" sz="2000" b="1" dirty="0"/>
                        <a:t>Revenue</a:t>
                      </a:r>
                    </a:p>
                  </a:txBody>
                  <a:tcPr/>
                </a:tc>
                <a:tc>
                  <a:txBody>
                    <a:bodyPr/>
                    <a:lstStyle/>
                    <a:p>
                      <a:pPr algn="r"/>
                      <a:r>
                        <a:rPr lang="en-US" sz="2000" dirty="0"/>
                        <a:t>741,103</a:t>
                      </a:r>
                    </a:p>
                  </a:txBody>
                  <a:tcPr/>
                </a:tc>
                <a:tc>
                  <a:txBody>
                    <a:bodyPr/>
                    <a:lstStyle/>
                    <a:p>
                      <a:pPr algn="r"/>
                      <a:r>
                        <a:rPr lang="en-US" sz="2000" dirty="0"/>
                        <a:t>660,286</a:t>
                      </a:r>
                    </a:p>
                  </a:txBody>
                  <a:tcPr/>
                </a:tc>
                <a:extLst>
                  <a:ext uri="{0D108BD9-81ED-4DB2-BD59-A6C34878D82A}">
                    <a16:rowId xmlns:a16="http://schemas.microsoft.com/office/drawing/2014/main" val="10001"/>
                  </a:ext>
                </a:extLst>
              </a:tr>
              <a:tr h="598266">
                <a:tc>
                  <a:txBody>
                    <a:bodyPr/>
                    <a:lstStyle/>
                    <a:p>
                      <a:r>
                        <a:rPr lang="en-US" sz="2000" b="1" dirty="0"/>
                        <a:t>Profit Before</a:t>
                      </a:r>
                      <a:r>
                        <a:rPr lang="en-US" sz="2000" b="1" baseline="0" dirty="0"/>
                        <a:t> Tax (“PBT”)</a:t>
                      </a:r>
                      <a:endParaRPr lang="en-US" sz="2000" b="1" dirty="0"/>
                    </a:p>
                  </a:txBody>
                  <a:tcPr/>
                </a:tc>
                <a:tc>
                  <a:txBody>
                    <a:bodyPr/>
                    <a:lstStyle/>
                    <a:p>
                      <a:pPr algn="r"/>
                      <a:r>
                        <a:rPr lang="en-US" sz="2000" dirty="0"/>
                        <a:t>60,345</a:t>
                      </a:r>
                    </a:p>
                  </a:txBody>
                  <a:tcPr/>
                </a:tc>
                <a:tc>
                  <a:txBody>
                    <a:bodyPr/>
                    <a:lstStyle/>
                    <a:p>
                      <a:pPr algn="r"/>
                      <a:r>
                        <a:rPr lang="en-US" sz="2000" dirty="0"/>
                        <a:t>48,740</a:t>
                      </a:r>
                    </a:p>
                  </a:txBody>
                  <a:tcPr/>
                </a:tc>
                <a:extLst>
                  <a:ext uri="{0D108BD9-81ED-4DB2-BD59-A6C34878D82A}">
                    <a16:rowId xmlns:a16="http://schemas.microsoft.com/office/drawing/2014/main" val="10002"/>
                  </a:ext>
                </a:extLst>
              </a:tr>
              <a:tr h="598266">
                <a:tc>
                  <a:txBody>
                    <a:bodyPr/>
                    <a:lstStyle/>
                    <a:p>
                      <a:r>
                        <a:rPr lang="en-US" sz="2000" b="1" dirty="0"/>
                        <a:t>Profit</a:t>
                      </a:r>
                      <a:r>
                        <a:rPr lang="en-US" sz="2000" b="1" baseline="0" dirty="0"/>
                        <a:t> For The Year</a:t>
                      </a:r>
                      <a:endParaRPr lang="en-US" sz="2000" b="1" dirty="0"/>
                    </a:p>
                  </a:txBody>
                  <a:tcPr/>
                </a:tc>
                <a:tc>
                  <a:txBody>
                    <a:bodyPr/>
                    <a:lstStyle/>
                    <a:p>
                      <a:pPr algn="r"/>
                      <a:r>
                        <a:rPr lang="en-US" sz="2000" dirty="0"/>
                        <a:t>47,783</a:t>
                      </a:r>
                    </a:p>
                  </a:txBody>
                  <a:tcPr/>
                </a:tc>
                <a:tc>
                  <a:txBody>
                    <a:bodyPr/>
                    <a:lstStyle/>
                    <a:p>
                      <a:pPr algn="r"/>
                      <a:r>
                        <a:rPr lang="en-US" sz="2000" dirty="0"/>
                        <a:t>39,229</a:t>
                      </a:r>
                    </a:p>
                  </a:txBody>
                  <a:tcPr/>
                </a:tc>
                <a:extLst>
                  <a:ext uri="{0D108BD9-81ED-4DB2-BD59-A6C34878D82A}">
                    <a16:rowId xmlns:a16="http://schemas.microsoft.com/office/drawing/2014/main" val="10003"/>
                  </a:ext>
                </a:extLst>
              </a:tr>
              <a:tr h="598266">
                <a:tc>
                  <a:txBody>
                    <a:bodyPr/>
                    <a:lstStyle/>
                    <a:p>
                      <a:r>
                        <a:rPr lang="en-US" sz="2000" b="1" dirty="0"/>
                        <a:t>Earnings</a:t>
                      </a:r>
                      <a:r>
                        <a:rPr lang="en-US" sz="2000" b="1" baseline="0" dirty="0"/>
                        <a:t> Per Share</a:t>
                      </a:r>
                      <a:endParaRPr lang="en-US" sz="2000" b="1" dirty="0"/>
                    </a:p>
                  </a:txBody>
                  <a:tcPr/>
                </a:tc>
                <a:tc>
                  <a:txBody>
                    <a:bodyPr/>
                    <a:lstStyle/>
                    <a:p>
                      <a:pPr algn="r"/>
                      <a:r>
                        <a:rPr lang="en-US" sz="2000" dirty="0"/>
                        <a:t>27.3</a:t>
                      </a:r>
                    </a:p>
                  </a:txBody>
                  <a:tcPr/>
                </a:tc>
                <a:tc>
                  <a:txBody>
                    <a:bodyPr/>
                    <a:lstStyle/>
                    <a:p>
                      <a:pPr algn="r"/>
                      <a:r>
                        <a:rPr lang="en-US" sz="2000" dirty="0"/>
                        <a:t>23.4</a:t>
                      </a:r>
                    </a:p>
                  </a:txBody>
                  <a:tcPr/>
                </a:tc>
                <a:extLst>
                  <a:ext uri="{0D108BD9-81ED-4DB2-BD59-A6C34878D82A}">
                    <a16:rowId xmlns:a16="http://schemas.microsoft.com/office/drawing/2014/main" val="10004"/>
                  </a:ext>
                </a:extLst>
              </a:tr>
              <a:tr h="598266">
                <a:tc>
                  <a:txBody>
                    <a:bodyPr/>
                    <a:lstStyle/>
                    <a:p>
                      <a:r>
                        <a:rPr lang="en-US" sz="2000" b="1" dirty="0"/>
                        <a:t>Dividend</a:t>
                      </a:r>
                      <a:r>
                        <a:rPr lang="en-US" sz="2000" b="1" baseline="0" dirty="0"/>
                        <a:t> (Net)</a:t>
                      </a:r>
                      <a:endParaRPr lang="en-US" sz="2000" b="1" dirty="0"/>
                    </a:p>
                  </a:txBody>
                  <a:tcPr/>
                </a:tc>
                <a:tc>
                  <a:txBody>
                    <a:bodyPr/>
                    <a:lstStyle/>
                    <a:p>
                      <a:pPr algn="r"/>
                      <a:r>
                        <a:rPr lang="en-US" sz="2000" dirty="0"/>
                        <a:t>5.0 </a:t>
                      </a:r>
                      <a:r>
                        <a:rPr lang="en-US" sz="2000" dirty="0" err="1"/>
                        <a:t>sen</a:t>
                      </a:r>
                      <a:endParaRPr lang="en-US" sz="2000" dirty="0"/>
                    </a:p>
                  </a:txBody>
                  <a:tcPr/>
                </a:tc>
                <a:tc>
                  <a:txBody>
                    <a:bodyPr/>
                    <a:lstStyle/>
                    <a:p>
                      <a:pPr algn="r"/>
                      <a:r>
                        <a:rPr lang="en-US" sz="2000" dirty="0"/>
                        <a:t>5.0 </a:t>
                      </a:r>
                      <a:r>
                        <a:rPr lang="en-US" sz="2000" dirty="0" err="1"/>
                        <a:t>sen</a:t>
                      </a:r>
                      <a:endParaRPr lang="en-US" sz="2000" dirty="0"/>
                    </a:p>
                  </a:txBody>
                  <a:tcPr/>
                </a:tc>
                <a:extLst>
                  <a:ext uri="{0D108BD9-81ED-4DB2-BD59-A6C34878D82A}">
                    <a16:rowId xmlns:a16="http://schemas.microsoft.com/office/drawing/2014/main" val="10005"/>
                  </a:ext>
                </a:extLst>
              </a:tr>
              <a:tr h="598266">
                <a:tc>
                  <a:txBody>
                    <a:bodyPr/>
                    <a:lstStyle/>
                    <a:p>
                      <a:r>
                        <a:rPr lang="en-US" sz="2000" b="1" dirty="0"/>
                        <a:t>Dividend Pay-out</a:t>
                      </a:r>
                      <a:r>
                        <a:rPr lang="en-US" sz="2000" b="1" baseline="0" dirty="0"/>
                        <a:t> Ratio</a:t>
                      </a:r>
                      <a:endParaRPr lang="en-US" sz="2000" b="1" dirty="0"/>
                    </a:p>
                  </a:txBody>
                  <a:tcPr/>
                </a:tc>
                <a:tc>
                  <a:txBody>
                    <a:bodyPr/>
                    <a:lstStyle/>
                    <a:p>
                      <a:pPr algn="r"/>
                      <a:r>
                        <a:rPr lang="en-US" sz="2000" dirty="0"/>
                        <a:t>14.3%</a:t>
                      </a:r>
                    </a:p>
                  </a:txBody>
                  <a:tcPr/>
                </a:tc>
                <a:tc>
                  <a:txBody>
                    <a:bodyPr/>
                    <a:lstStyle/>
                    <a:p>
                      <a:pPr algn="r"/>
                      <a:r>
                        <a:rPr lang="en-US" sz="2000" dirty="0"/>
                        <a:t>17.4%</a:t>
                      </a:r>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5968241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1371600" y="457200"/>
            <a:ext cx="6858000" cy="750624"/>
          </a:xfrm>
          <a:ln>
            <a:solidFill>
              <a:schemeClr val="accent1"/>
            </a:solidFill>
          </a:ln>
        </p:spPr>
        <p:txBody>
          <a:bodyPr>
            <a:normAutofit/>
          </a:bodyPr>
          <a:lstStyle/>
          <a:p>
            <a:pPr algn="l"/>
            <a:r>
              <a:rPr lang="en-US" sz="2000" b="1" u="sng" dirty="0">
                <a:solidFill>
                  <a:srgbClr val="0000CC"/>
                </a:solidFill>
                <a:latin typeface="Helvetica Neue LT Std"/>
              </a:rPr>
              <a:t>SLIDE 4</a:t>
            </a:r>
            <a:br>
              <a:rPr lang="en-US" sz="2000" b="1" dirty="0">
                <a:solidFill>
                  <a:srgbClr val="0000CC"/>
                </a:solidFill>
                <a:latin typeface="Helvetica Neue LT Std"/>
              </a:rPr>
            </a:br>
            <a:r>
              <a:rPr lang="en-US" sz="2000" b="1" dirty="0">
                <a:solidFill>
                  <a:srgbClr val="0000CC"/>
                </a:solidFill>
                <a:latin typeface="Helvetica Neue LT Std"/>
              </a:rPr>
              <a:t>SAB GROUP’S KEY FINANCIAL HIGHLIGHTS (CONT’D)</a:t>
            </a:r>
            <a:endParaRPr lang="en-US" sz="2000" dirty="0">
              <a:latin typeface="Helvetica Neue LT Std"/>
            </a:endParaRPr>
          </a:p>
        </p:txBody>
      </p:sp>
      <p:pic>
        <p:nvPicPr>
          <p:cNvPr id="10" name="Picture 1"/>
          <p:cNvPicPr>
            <a:picLocks noChangeAspect="1" noChangeArrowheads="1"/>
          </p:cNvPicPr>
          <p:nvPr/>
        </p:nvPicPr>
        <p:blipFill>
          <a:blip r:embed="rId3" cstate="print"/>
          <a:srcRect/>
          <a:stretch>
            <a:fillRect/>
          </a:stretch>
        </p:blipFill>
        <p:spPr bwMode="auto">
          <a:xfrm>
            <a:off x="381000" y="457200"/>
            <a:ext cx="914400" cy="762000"/>
          </a:xfrm>
          <a:prstGeom prst="rect">
            <a:avLst/>
          </a:prstGeom>
          <a:noFill/>
          <a:ln w="9525">
            <a:noFill/>
            <a:miter lim="800000"/>
            <a:headEnd/>
            <a:tailEnd/>
          </a:ln>
        </p:spPr>
      </p:pic>
      <p:graphicFrame>
        <p:nvGraphicFramePr>
          <p:cNvPr id="4" name="Table 3"/>
          <p:cNvGraphicFramePr>
            <a:graphicFrameLocks noGrp="1"/>
          </p:cNvGraphicFramePr>
          <p:nvPr>
            <p:extLst>
              <p:ext uri="{D42A27DB-BD31-4B8C-83A1-F6EECF244321}">
                <p14:modId xmlns:p14="http://schemas.microsoft.com/office/powerpoint/2010/main" val="2736423427"/>
              </p:ext>
            </p:extLst>
          </p:nvPr>
        </p:nvGraphicFramePr>
        <p:xfrm>
          <a:off x="609600" y="1447800"/>
          <a:ext cx="7620000" cy="3881307"/>
        </p:xfrm>
        <a:graphic>
          <a:graphicData uri="http://schemas.openxmlformats.org/drawingml/2006/table">
            <a:tbl>
              <a:tblPr firstRow="1" bandRow="1">
                <a:tableStyleId>{5C22544A-7EE6-4342-B048-85BDC9FD1C3A}</a:tableStyleId>
              </a:tblPr>
              <a:tblGrid>
                <a:gridCol w="4445001">
                  <a:extLst>
                    <a:ext uri="{9D8B030D-6E8A-4147-A177-3AD203B41FA5}">
                      <a16:colId xmlns:a16="http://schemas.microsoft.com/office/drawing/2014/main" val="20000"/>
                    </a:ext>
                  </a:extLst>
                </a:gridCol>
                <a:gridCol w="1723571">
                  <a:extLst>
                    <a:ext uri="{9D8B030D-6E8A-4147-A177-3AD203B41FA5}">
                      <a16:colId xmlns:a16="http://schemas.microsoft.com/office/drawing/2014/main" val="20001"/>
                    </a:ext>
                  </a:extLst>
                </a:gridCol>
                <a:gridCol w="1451428">
                  <a:extLst>
                    <a:ext uri="{9D8B030D-6E8A-4147-A177-3AD203B41FA5}">
                      <a16:colId xmlns:a16="http://schemas.microsoft.com/office/drawing/2014/main" val="20002"/>
                    </a:ext>
                  </a:extLst>
                </a:gridCol>
              </a:tblGrid>
              <a:tr h="1040709">
                <a:tc>
                  <a:txBody>
                    <a:bodyPr/>
                    <a:lstStyle/>
                    <a:p>
                      <a:pPr algn="ctr"/>
                      <a:endParaRPr lang="en-US" dirty="0"/>
                    </a:p>
                  </a:txBody>
                  <a:tcPr/>
                </a:tc>
                <a:tc>
                  <a:txBody>
                    <a:bodyPr/>
                    <a:lstStyle/>
                    <a:p>
                      <a:pPr algn="ctr"/>
                      <a:endParaRPr lang="en-US" dirty="0">
                        <a:solidFill>
                          <a:schemeClr val="bg1"/>
                        </a:solidFill>
                      </a:endParaRPr>
                    </a:p>
                    <a:p>
                      <a:pPr algn="ctr"/>
                      <a:r>
                        <a:rPr lang="en-US" dirty="0">
                          <a:solidFill>
                            <a:schemeClr val="bg1"/>
                          </a:solidFill>
                        </a:rPr>
                        <a:t>FY2021</a:t>
                      </a:r>
                    </a:p>
                    <a:p>
                      <a:pPr algn="ctr"/>
                      <a:r>
                        <a:rPr lang="en-US" dirty="0">
                          <a:solidFill>
                            <a:schemeClr val="bg1"/>
                          </a:solidFill>
                        </a:rPr>
                        <a:t>(RM’000)</a:t>
                      </a:r>
                    </a:p>
                  </a:txBody>
                  <a:tcPr/>
                </a:tc>
                <a:tc>
                  <a:txBody>
                    <a:bodyPr/>
                    <a:lstStyle/>
                    <a:p>
                      <a:pPr algn="ctr"/>
                      <a:endParaRPr lang="en-US" dirty="0">
                        <a:solidFill>
                          <a:schemeClr val="bg1"/>
                        </a:solidFill>
                      </a:endParaRPr>
                    </a:p>
                    <a:p>
                      <a:pPr algn="ctr"/>
                      <a:r>
                        <a:rPr lang="en-US" dirty="0">
                          <a:solidFill>
                            <a:schemeClr val="bg1"/>
                          </a:solidFill>
                        </a:rPr>
                        <a:t>FY2020</a:t>
                      </a:r>
                    </a:p>
                    <a:p>
                      <a:pPr algn="ctr"/>
                      <a:r>
                        <a:rPr lang="en-US" dirty="0">
                          <a:solidFill>
                            <a:schemeClr val="bg1"/>
                          </a:solidFill>
                        </a:rPr>
                        <a:t>(RM’000)</a:t>
                      </a:r>
                    </a:p>
                  </a:txBody>
                  <a:tcPr/>
                </a:tc>
                <a:extLst>
                  <a:ext uri="{0D108BD9-81ED-4DB2-BD59-A6C34878D82A}">
                    <a16:rowId xmlns:a16="http://schemas.microsoft.com/office/drawing/2014/main" val="10000"/>
                  </a:ext>
                </a:extLst>
              </a:tr>
              <a:tr h="680907">
                <a:tc>
                  <a:txBody>
                    <a:bodyPr/>
                    <a:lstStyle/>
                    <a:p>
                      <a:r>
                        <a:rPr lang="en-US" sz="2000" b="1" dirty="0"/>
                        <a:t>Total Assets</a:t>
                      </a:r>
                    </a:p>
                  </a:txBody>
                  <a:tcPr/>
                </a:tc>
                <a:tc>
                  <a:txBody>
                    <a:bodyPr/>
                    <a:lstStyle/>
                    <a:p>
                      <a:pPr algn="r"/>
                      <a:r>
                        <a:rPr lang="en-US" sz="2000" dirty="0"/>
                        <a:t>806,218</a:t>
                      </a:r>
                    </a:p>
                  </a:txBody>
                  <a:tcPr/>
                </a:tc>
                <a:tc>
                  <a:txBody>
                    <a:bodyPr/>
                    <a:lstStyle/>
                    <a:p>
                      <a:pPr algn="r"/>
                      <a:r>
                        <a:rPr lang="en-US" sz="2000" dirty="0"/>
                        <a:t>727,388</a:t>
                      </a:r>
                    </a:p>
                  </a:txBody>
                  <a:tcPr/>
                </a:tc>
                <a:extLst>
                  <a:ext uri="{0D108BD9-81ED-4DB2-BD59-A6C34878D82A}">
                    <a16:rowId xmlns:a16="http://schemas.microsoft.com/office/drawing/2014/main" val="10001"/>
                  </a:ext>
                </a:extLst>
              </a:tr>
              <a:tr h="680907">
                <a:tc>
                  <a:txBody>
                    <a:bodyPr/>
                    <a:lstStyle/>
                    <a:p>
                      <a:r>
                        <a:rPr lang="en-US" sz="2000" b="1" dirty="0"/>
                        <a:t>Net Current Assets</a:t>
                      </a:r>
                    </a:p>
                  </a:txBody>
                  <a:tcPr/>
                </a:tc>
                <a:tc>
                  <a:txBody>
                    <a:bodyPr/>
                    <a:lstStyle/>
                    <a:p>
                      <a:pPr algn="r"/>
                      <a:r>
                        <a:rPr lang="en-US" sz="2000" dirty="0"/>
                        <a:t>359,164</a:t>
                      </a:r>
                    </a:p>
                  </a:txBody>
                  <a:tcPr/>
                </a:tc>
                <a:tc>
                  <a:txBody>
                    <a:bodyPr/>
                    <a:lstStyle/>
                    <a:p>
                      <a:pPr algn="r"/>
                      <a:r>
                        <a:rPr lang="en-US" sz="2000" dirty="0"/>
                        <a:t>310,861</a:t>
                      </a:r>
                    </a:p>
                  </a:txBody>
                  <a:tcPr/>
                </a:tc>
                <a:extLst>
                  <a:ext uri="{0D108BD9-81ED-4DB2-BD59-A6C34878D82A}">
                    <a16:rowId xmlns:a16="http://schemas.microsoft.com/office/drawing/2014/main" val="469461007"/>
                  </a:ext>
                </a:extLst>
              </a:tr>
              <a:tr h="680907">
                <a:tc>
                  <a:txBody>
                    <a:bodyPr/>
                    <a:lstStyle/>
                    <a:p>
                      <a:r>
                        <a:rPr lang="en-US" sz="2000" b="1" dirty="0"/>
                        <a:t>Total Liabilities</a:t>
                      </a:r>
                    </a:p>
                  </a:txBody>
                  <a:tcPr/>
                </a:tc>
                <a:tc>
                  <a:txBody>
                    <a:bodyPr/>
                    <a:lstStyle/>
                    <a:p>
                      <a:pPr algn="r"/>
                      <a:r>
                        <a:rPr lang="en-US" sz="2000" dirty="0"/>
                        <a:t>96,869</a:t>
                      </a:r>
                    </a:p>
                  </a:txBody>
                  <a:tcPr/>
                </a:tc>
                <a:tc>
                  <a:txBody>
                    <a:bodyPr/>
                    <a:lstStyle/>
                    <a:p>
                      <a:pPr algn="r"/>
                      <a:r>
                        <a:rPr lang="en-US" sz="2000" dirty="0"/>
                        <a:t>77,166</a:t>
                      </a:r>
                    </a:p>
                  </a:txBody>
                  <a:tcPr/>
                </a:tc>
                <a:extLst>
                  <a:ext uri="{0D108BD9-81ED-4DB2-BD59-A6C34878D82A}">
                    <a16:rowId xmlns:a16="http://schemas.microsoft.com/office/drawing/2014/main" val="10002"/>
                  </a:ext>
                </a:extLst>
              </a:tr>
              <a:tr h="797877">
                <a:tc>
                  <a:txBody>
                    <a:bodyPr/>
                    <a:lstStyle/>
                    <a:p>
                      <a:r>
                        <a:rPr lang="en-US" sz="2000" b="1" dirty="0"/>
                        <a:t>Equity</a:t>
                      </a:r>
                      <a:r>
                        <a:rPr lang="en-US" sz="2000" b="1" baseline="0" dirty="0"/>
                        <a:t> Attributable To Shareholders Of The Company</a:t>
                      </a:r>
                      <a:endParaRPr lang="en-US" sz="2000" b="1" dirty="0"/>
                    </a:p>
                  </a:txBody>
                  <a:tcPr/>
                </a:tc>
                <a:tc>
                  <a:txBody>
                    <a:bodyPr/>
                    <a:lstStyle/>
                    <a:p>
                      <a:pPr algn="r"/>
                      <a:r>
                        <a:rPr lang="en-US" sz="2000" dirty="0"/>
                        <a:t>637,662</a:t>
                      </a:r>
                    </a:p>
                  </a:txBody>
                  <a:tcPr/>
                </a:tc>
                <a:tc>
                  <a:txBody>
                    <a:bodyPr/>
                    <a:lstStyle/>
                    <a:p>
                      <a:pPr algn="r"/>
                      <a:r>
                        <a:rPr lang="en-US" sz="2000" dirty="0"/>
                        <a:t>594,422</a:t>
                      </a:r>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1494134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1371600" y="228600"/>
            <a:ext cx="6858000" cy="685800"/>
          </a:xfrm>
          <a:ln>
            <a:solidFill>
              <a:schemeClr val="accent1"/>
            </a:solidFill>
          </a:ln>
        </p:spPr>
        <p:txBody>
          <a:bodyPr>
            <a:noAutofit/>
          </a:bodyPr>
          <a:lstStyle/>
          <a:p>
            <a:pPr algn="l"/>
            <a:r>
              <a:rPr lang="en-US" sz="2000" b="1" u="sng" dirty="0">
                <a:solidFill>
                  <a:srgbClr val="0000CC"/>
                </a:solidFill>
                <a:latin typeface="Helvetica Neue LT Std"/>
                <a:ea typeface="Verdana" pitchFamily="34" charset="0"/>
                <a:cs typeface="Verdana" pitchFamily="34" charset="0"/>
              </a:rPr>
              <a:t>SLIDE 5 </a:t>
            </a:r>
            <a:br>
              <a:rPr lang="en-US" sz="2000" b="1" dirty="0">
                <a:solidFill>
                  <a:srgbClr val="0000CC"/>
                </a:solidFill>
                <a:latin typeface="Helvetica Neue LT Std"/>
                <a:ea typeface="Verdana" pitchFamily="34" charset="0"/>
                <a:cs typeface="Verdana" pitchFamily="34" charset="0"/>
              </a:rPr>
            </a:br>
            <a:r>
              <a:rPr lang="en-US" sz="2000" b="1" dirty="0">
                <a:solidFill>
                  <a:srgbClr val="0000CC"/>
                </a:solidFill>
                <a:latin typeface="Helvetica Neue LT Std"/>
                <a:ea typeface="Verdana" pitchFamily="34" charset="0"/>
                <a:cs typeface="Verdana" pitchFamily="34" charset="0"/>
              </a:rPr>
              <a:t>SAB GROUP’S FINANCIAL PERFORMANCE (CONT’D) </a:t>
            </a:r>
            <a:endParaRPr lang="en-MY" sz="2000" b="1" dirty="0">
              <a:solidFill>
                <a:srgbClr val="0000CC"/>
              </a:solidFill>
              <a:latin typeface="Helvetica Neue LT Std"/>
              <a:ea typeface="Verdana" pitchFamily="34" charset="0"/>
              <a:cs typeface="Verdana" pitchFamily="34" charset="0"/>
            </a:endParaRPr>
          </a:p>
        </p:txBody>
      </p:sp>
      <p:pic>
        <p:nvPicPr>
          <p:cNvPr id="12" name="Picture 1"/>
          <p:cNvPicPr>
            <a:picLocks noChangeAspect="1" noChangeArrowheads="1"/>
          </p:cNvPicPr>
          <p:nvPr/>
        </p:nvPicPr>
        <p:blipFill>
          <a:blip r:embed="rId3" cstate="print"/>
          <a:srcRect/>
          <a:stretch>
            <a:fillRect/>
          </a:stretch>
        </p:blipFill>
        <p:spPr bwMode="auto">
          <a:xfrm>
            <a:off x="471487" y="228600"/>
            <a:ext cx="823914" cy="685799"/>
          </a:xfrm>
          <a:prstGeom prst="rect">
            <a:avLst/>
          </a:prstGeom>
          <a:noFill/>
          <a:ln w="9525">
            <a:noFill/>
            <a:miter lim="800000"/>
            <a:headEnd/>
            <a:tailEnd/>
          </a:ln>
        </p:spPr>
      </p:pic>
      <p:graphicFrame>
        <p:nvGraphicFramePr>
          <p:cNvPr id="3" name="Content Placeholder 2"/>
          <p:cNvGraphicFramePr>
            <a:graphicFrameLocks noGrp="1"/>
          </p:cNvGraphicFramePr>
          <p:nvPr>
            <p:ph idx="1"/>
            <p:extLst>
              <p:ext uri="{D42A27DB-BD31-4B8C-83A1-F6EECF244321}">
                <p14:modId xmlns:p14="http://schemas.microsoft.com/office/powerpoint/2010/main" val="3418997655"/>
              </p:ext>
            </p:extLst>
          </p:nvPr>
        </p:nvGraphicFramePr>
        <p:xfrm>
          <a:off x="481004" y="1097281"/>
          <a:ext cx="7748597" cy="4939069"/>
        </p:xfrm>
        <a:graphic>
          <a:graphicData uri="http://schemas.openxmlformats.org/drawingml/2006/table">
            <a:tbl>
              <a:tblPr firstRow="1" bandRow="1">
                <a:tableStyleId>{5C22544A-7EE6-4342-B048-85BDC9FD1C3A}</a:tableStyleId>
              </a:tblPr>
              <a:tblGrid>
                <a:gridCol w="3914529">
                  <a:extLst>
                    <a:ext uri="{9D8B030D-6E8A-4147-A177-3AD203B41FA5}">
                      <a16:colId xmlns:a16="http://schemas.microsoft.com/office/drawing/2014/main" val="20000"/>
                    </a:ext>
                  </a:extLst>
                </a:gridCol>
                <a:gridCol w="1313965">
                  <a:extLst>
                    <a:ext uri="{9D8B030D-6E8A-4147-A177-3AD203B41FA5}">
                      <a16:colId xmlns:a16="http://schemas.microsoft.com/office/drawing/2014/main" val="20001"/>
                    </a:ext>
                  </a:extLst>
                </a:gridCol>
                <a:gridCol w="1313965">
                  <a:extLst>
                    <a:ext uri="{9D8B030D-6E8A-4147-A177-3AD203B41FA5}">
                      <a16:colId xmlns:a16="http://schemas.microsoft.com/office/drawing/2014/main" val="20002"/>
                    </a:ext>
                  </a:extLst>
                </a:gridCol>
                <a:gridCol w="1206138">
                  <a:extLst>
                    <a:ext uri="{9D8B030D-6E8A-4147-A177-3AD203B41FA5}">
                      <a16:colId xmlns:a16="http://schemas.microsoft.com/office/drawing/2014/main" val="20003"/>
                    </a:ext>
                  </a:extLst>
                </a:gridCol>
              </a:tblGrid>
              <a:tr h="857271">
                <a:tc>
                  <a:txBody>
                    <a:bodyPr/>
                    <a:lstStyle/>
                    <a:p>
                      <a:endParaRPr lang="en-MY" sz="1600" dirty="0">
                        <a:latin typeface="Cambria" pitchFamily="18" charset="0"/>
                      </a:endParaRPr>
                    </a:p>
                  </a:txBody>
                  <a:tcPr/>
                </a:tc>
                <a:tc>
                  <a:txBody>
                    <a:bodyPr/>
                    <a:lstStyle/>
                    <a:p>
                      <a:pPr algn="ctr"/>
                      <a:r>
                        <a:rPr lang="en-US" sz="1600" dirty="0">
                          <a:latin typeface="Helvetica Neue LT Std"/>
                        </a:rPr>
                        <a:t>FY2021</a:t>
                      </a:r>
                    </a:p>
                    <a:p>
                      <a:pPr algn="ctr"/>
                      <a:r>
                        <a:rPr lang="en-US" sz="1600" dirty="0">
                          <a:latin typeface="Helvetica Neue LT Std"/>
                        </a:rPr>
                        <a:t>RM’000</a:t>
                      </a:r>
                      <a:endParaRPr lang="en-MY" sz="1600" dirty="0">
                        <a:latin typeface="Helvetica Neue LT Std"/>
                      </a:endParaRPr>
                    </a:p>
                  </a:txBody>
                  <a:tcPr/>
                </a:tc>
                <a:tc>
                  <a:txBody>
                    <a:bodyPr/>
                    <a:lstStyle/>
                    <a:p>
                      <a:pPr algn="ctr"/>
                      <a:r>
                        <a:rPr lang="en-US" sz="1600" baseline="0" dirty="0">
                          <a:latin typeface="Helvetica Neue LT Std"/>
                        </a:rPr>
                        <a:t>FY2020</a:t>
                      </a:r>
                    </a:p>
                    <a:p>
                      <a:pPr algn="ctr"/>
                      <a:r>
                        <a:rPr lang="en-US" sz="1600" baseline="0" dirty="0">
                          <a:latin typeface="Helvetica Neue LT Std"/>
                        </a:rPr>
                        <a:t>RM’000</a:t>
                      </a:r>
                    </a:p>
                    <a:p>
                      <a:pPr algn="ctr"/>
                      <a:endParaRPr lang="en-MY" sz="1600" dirty="0">
                        <a:latin typeface="Helvetica Neue LT Std"/>
                      </a:endParaRPr>
                    </a:p>
                  </a:txBody>
                  <a:tcPr/>
                </a:tc>
                <a:tc>
                  <a:txBody>
                    <a:bodyPr/>
                    <a:lstStyle/>
                    <a:p>
                      <a:pPr algn="ctr"/>
                      <a:r>
                        <a:rPr lang="en-US" sz="1600" dirty="0">
                          <a:latin typeface="Helvetica Neue LT Std"/>
                        </a:rPr>
                        <a:t>Changes</a:t>
                      </a:r>
                    </a:p>
                    <a:p>
                      <a:pPr algn="ctr"/>
                      <a:r>
                        <a:rPr lang="en-US" sz="1600" dirty="0">
                          <a:latin typeface="Helvetica Neue LT Std"/>
                        </a:rPr>
                        <a:t>RM’000</a:t>
                      </a:r>
                      <a:endParaRPr lang="en-MY" sz="1600" dirty="0">
                        <a:latin typeface="Helvetica Neue LT Std"/>
                      </a:endParaRPr>
                    </a:p>
                  </a:txBody>
                  <a:tcPr/>
                </a:tc>
                <a:extLst>
                  <a:ext uri="{0D108BD9-81ED-4DB2-BD59-A6C34878D82A}">
                    <a16:rowId xmlns:a16="http://schemas.microsoft.com/office/drawing/2014/main" val="10000"/>
                  </a:ext>
                </a:extLst>
              </a:tr>
              <a:tr h="349259">
                <a:tc>
                  <a:txBody>
                    <a:bodyPr/>
                    <a:lstStyle/>
                    <a:p>
                      <a:r>
                        <a:rPr lang="en-MY" sz="1600" b="1" dirty="0">
                          <a:latin typeface="Helvetica Neue LT Std"/>
                        </a:rPr>
                        <a:t>Group’s Revenue</a:t>
                      </a:r>
                    </a:p>
                  </a:txBody>
                  <a:tcPr/>
                </a:tc>
                <a:tc>
                  <a:txBody>
                    <a:bodyPr/>
                    <a:lstStyle/>
                    <a:p>
                      <a:pPr algn="r"/>
                      <a:r>
                        <a:rPr lang="en-US" sz="1600" b="1" dirty="0">
                          <a:latin typeface="Helvetica Neue LT Std"/>
                        </a:rPr>
                        <a:t>741,103</a:t>
                      </a:r>
                      <a:endParaRPr lang="en-MY" sz="1600" b="1" dirty="0">
                        <a:latin typeface="Helvetica Neue LT Std"/>
                      </a:endParaRPr>
                    </a:p>
                  </a:txBody>
                  <a:tcPr/>
                </a:tc>
                <a:tc>
                  <a:txBody>
                    <a:bodyPr/>
                    <a:lstStyle/>
                    <a:p>
                      <a:pPr algn="r"/>
                      <a:r>
                        <a:rPr lang="en-US" sz="1600" b="1" dirty="0">
                          <a:latin typeface="Helvetica Neue LT Std"/>
                        </a:rPr>
                        <a:t>660,286</a:t>
                      </a:r>
                      <a:endParaRPr lang="en-MY" sz="1600" b="1" dirty="0">
                        <a:latin typeface="Helvetica Neue LT Std"/>
                      </a:endParaRPr>
                    </a:p>
                  </a:txBody>
                  <a:tcPr/>
                </a:tc>
                <a:tc>
                  <a:txBody>
                    <a:bodyPr/>
                    <a:lstStyle/>
                    <a:p>
                      <a:pPr algn="r"/>
                      <a:r>
                        <a:rPr lang="en-US" sz="1600" b="1" dirty="0">
                          <a:solidFill>
                            <a:srgbClr val="008000"/>
                          </a:solidFill>
                          <a:latin typeface="Helvetica Neue LT Std"/>
                        </a:rPr>
                        <a:t>80,817</a:t>
                      </a:r>
                      <a:endParaRPr lang="en-MY" sz="1600" b="1" dirty="0">
                        <a:solidFill>
                          <a:srgbClr val="008000"/>
                        </a:solidFill>
                        <a:latin typeface="Helvetica Neue LT Std"/>
                      </a:endParaRPr>
                    </a:p>
                  </a:txBody>
                  <a:tcPr/>
                </a:tc>
                <a:extLst>
                  <a:ext uri="{0D108BD9-81ED-4DB2-BD59-A6C34878D82A}">
                    <a16:rowId xmlns:a16="http://schemas.microsoft.com/office/drawing/2014/main" val="10001"/>
                  </a:ext>
                </a:extLst>
              </a:tr>
              <a:tr h="349259">
                <a:tc>
                  <a:txBody>
                    <a:bodyPr/>
                    <a:lstStyle/>
                    <a:p>
                      <a:r>
                        <a:rPr lang="en-US" sz="1600" b="1" dirty="0">
                          <a:latin typeface="Helvetica Neue LT Std"/>
                        </a:rPr>
                        <a:t>Group’s PBT/(Loss</a:t>
                      </a:r>
                      <a:r>
                        <a:rPr lang="en-US" sz="1600" b="1" baseline="0" dirty="0">
                          <a:latin typeface="Helvetica Neue LT Std"/>
                        </a:rPr>
                        <a:t> Before Tax)(“LBT”)</a:t>
                      </a:r>
                      <a:endParaRPr lang="en-MY" sz="1600" b="1" dirty="0">
                        <a:latin typeface="Helvetica Neue LT Std"/>
                      </a:endParaRPr>
                    </a:p>
                  </a:txBody>
                  <a:tcPr/>
                </a:tc>
                <a:tc>
                  <a:txBody>
                    <a:bodyPr/>
                    <a:lstStyle/>
                    <a:p>
                      <a:pPr algn="r"/>
                      <a:r>
                        <a:rPr lang="en-US" sz="1600" b="1" dirty="0">
                          <a:latin typeface="Helvetica Neue LT Std"/>
                        </a:rPr>
                        <a:t>60,345</a:t>
                      </a:r>
                      <a:endParaRPr lang="en-MY" sz="1600" b="1" dirty="0">
                        <a:latin typeface="Helvetica Neue LT Std"/>
                      </a:endParaRPr>
                    </a:p>
                  </a:txBody>
                  <a:tcPr/>
                </a:tc>
                <a:tc>
                  <a:txBody>
                    <a:bodyPr/>
                    <a:lstStyle/>
                    <a:p>
                      <a:pPr algn="r"/>
                      <a:r>
                        <a:rPr lang="en-US" sz="1600" b="1" dirty="0">
                          <a:latin typeface="Helvetica Neue LT Std"/>
                        </a:rPr>
                        <a:t>48,740</a:t>
                      </a:r>
                      <a:endParaRPr lang="en-MY" sz="1600" b="1" dirty="0">
                        <a:latin typeface="Helvetica Neue LT Std"/>
                      </a:endParaRPr>
                    </a:p>
                  </a:txBody>
                  <a:tcPr/>
                </a:tc>
                <a:tc>
                  <a:txBody>
                    <a:bodyPr/>
                    <a:lstStyle/>
                    <a:p>
                      <a:pPr algn="r"/>
                      <a:r>
                        <a:rPr lang="en-US" sz="1600" b="1" kern="1200" dirty="0">
                          <a:solidFill>
                            <a:srgbClr val="008000"/>
                          </a:solidFill>
                          <a:latin typeface="Helvetica Neue LT Std"/>
                          <a:ea typeface="+mn-ea"/>
                          <a:cs typeface="+mn-cs"/>
                        </a:rPr>
                        <a:t>11,605</a:t>
                      </a:r>
                      <a:endParaRPr lang="en-MY" sz="1600" b="1" kern="1200" dirty="0">
                        <a:solidFill>
                          <a:srgbClr val="008000"/>
                        </a:solidFill>
                        <a:latin typeface="Helvetica Neue LT Std"/>
                        <a:ea typeface="+mn-ea"/>
                        <a:cs typeface="+mn-cs"/>
                      </a:endParaRPr>
                    </a:p>
                  </a:txBody>
                  <a:tcPr/>
                </a:tc>
                <a:extLst>
                  <a:ext uri="{0D108BD9-81ED-4DB2-BD59-A6C34878D82A}">
                    <a16:rowId xmlns:a16="http://schemas.microsoft.com/office/drawing/2014/main" val="10002"/>
                  </a:ext>
                </a:extLst>
              </a:tr>
              <a:tr h="297158">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b="0" kern="1200" dirty="0">
                          <a:solidFill>
                            <a:schemeClr val="dk1"/>
                          </a:solidFill>
                          <a:latin typeface="Helvetica Neue LT Std"/>
                          <a:ea typeface="+mn-ea"/>
                          <a:cs typeface="+mn-cs"/>
                        </a:rPr>
                        <a:t>Segments’ PBT</a:t>
                      </a:r>
                      <a:endParaRPr lang="en-MY" sz="1600" b="0" kern="1200" dirty="0">
                        <a:solidFill>
                          <a:schemeClr val="dk1"/>
                        </a:solidFill>
                        <a:latin typeface="Helvetica Neue LT Std"/>
                        <a:ea typeface="+mn-ea"/>
                        <a:cs typeface="+mn-cs"/>
                      </a:endParaRPr>
                    </a:p>
                  </a:txBody>
                  <a:tcPr/>
                </a:tc>
                <a:tc>
                  <a:txBody>
                    <a:bodyPr/>
                    <a:lstStyle/>
                    <a:p>
                      <a:pPr algn="r"/>
                      <a:endParaRPr lang="en-MY" sz="1600" b="0" kern="1200" dirty="0">
                        <a:solidFill>
                          <a:schemeClr val="dk1"/>
                        </a:solidFill>
                        <a:latin typeface="Helvetica Neue LT Std"/>
                        <a:ea typeface="+mn-ea"/>
                        <a:cs typeface="+mn-cs"/>
                      </a:endParaRPr>
                    </a:p>
                  </a:txBody>
                  <a:tcPr/>
                </a:tc>
                <a:tc>
                  <a:txBody>
                    <a:bodyPr/>
                    <a:lstStyle/>
                    <a:p>
                      <a:pPr algn="r"/>
                      <a:endParaRPr lang="en-MY" sz="1600" b="0" kern="1200" dirty="0">
                        <a:solidFill>
                          <a:schemeClr val="dk1"/>
                        </a:solidFill>
                        <a:latin typeface="Helvetica Neue LT Std"/>
                        <a:ea typeface="+mn-ea"/>
                        <a:cs typeface="+mn-cs"/>
                      </a:endParaRPr>
                    </a:p>
                  </a:txBody>
                  <a:tcPr/>
                </a:tc>
                <a:tc>
                  <a:txBody>
                    <a:bodyPr/>
                    <a:lstStyle/>
                    <a:p>
                      <a:pPr algn="r"/>
                      <a:endParaRPr lang="en-MY" sz="1600" b="0" kern="1200" dirty="0">
                        <a:solidFill>
                          <a:schemeClr val="dk1"/>
                        </a:solidFill>
                        <a:latin typeface="Helvetica Neue LT Std"/>
                        <a:ea typeface="+mn-ea"/>
                        <a:cs typeface="+mn-cs"/>
                      </a:endParaRPr>
                    </a:p>
                  </a:txBody>
                  <a:tcPr/>
                </a:tc>
                <a:extLst>
                  <a:ext uri="{0D108BD9-81ED-4DB2-BD59-A6C34878D82A}">
                    <a16:rowId xmlns:a16="http://schemas.microsoft.com/office/drawing/2014/main" val="10003"/>
                  </a:ext>
                </a:extLst>
              </a:tr>
              <a:tr h="297158">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b="0" kern="1200" dirty="0">
                          <a:solidFill>
                            <a:schemeClr val="dk1"/>
                          </a:solidFill>
                          <a:latin typeface="Helvetica Neue LT Std"/>
                          <a:ea typeface="+mn-ea"/>
                          <a:cs typeface="+mn-cs"/>
                        </a:rPr>
                        <a:t> Milling &amp; Estate</a:t>
                      </a:r>
                      <a:endParaRPr lang="en-MY" sz="1600" b="0" kern="1200" dirty="0">
                        <a:solidFill>
                          <a:schemeClr val="dk1"/>
                        </a:solidFill>
                        <a:latin typeface="Helvetica Neue LT Std"/>
                        <a:ea typeface="+mn-ea"/>
                        <a:cs typeface="+mn-cs"/>
                      </a:endParaRPr>
                    </a:p>
                  </a:txBody>
                  <a:tcPr/>
                </a:tc>
                <a:tc>
                  <a:txBody>
                    <a:bodyPr/>
                    <a:lstStyle/>
                    <a:p>
                      <a:pPr algn="r"/>
                      <a:r>
                        <a:rPr lang="en-US" sz="1600" b="0" kern="1200" dirty="0">
                          <a:solidFill>
                            <a:schemeClr val="dk1"/>
                          </a:solidFill>
                          <a:latin typeface="Helvetica Neue LT Std"/>
                          <a:ea typeface="+mn-ea"/>
                          <a:cs typeface="+mn-cs"/>
                        </a:rPr>
                        <a:t>38,285</a:t>
                      </a:r>
                      <a:endParaRPr lang="en-MY" sz="1600" b="0" kern="1200" dirty="0">
                        <a:solidFill>
                          <a:schemeClr val="dk1"/>
                        </a:solidFill>
                        <a:latin typeface="Helvetica Neue LT Std"/>
                        <a:ea typeface="+mn-ea"/>
                        <a:cs typeface="+mn-cs"/>
                      </a:endParaRPr>
                    </a:p>
                  </a:txBody>
                  <a:tcPr/>
                </a:tc>
                <a:tc>
                  <a:txBody>
                    <a:bodyPr/>
                    <a:lstStyle/>
                    <a:p>
                      <a:pPr algn="r"/>
                      <a:r>
                        <a:rPr lang="en-US" sz="1600" b="0" kern="1200" dirty="0">
                          <a:solidFill>
                            <a:schemeClr val="dk1"/>
                          </a:solidFill>
                          <a:latin typeface="Helvetica Neue LT Std"/>
                          <a:ea typeface="+mn-ea"/>
                          <a:cs typeface="+mn-cs"/>
                        </a:rPr>
                        <a:t>28,037</a:t>
                      </a:r>
                      <a:endParaRPr lang="en-MY" sz="1600" b="0" kern="1200" dirty="0">
                        <a:solidFill>
                          <a:schemeClr val="dk1"/>
                        </a:solidFill>
                        <a:latin typeface="Helvetica Neue LT Std"/>
                        <a:ea typeface="+mn-ea"/>
                        <a:cs typeface="+mn-cs"/>
                      </a:endParaRPr>
                    </a:p>
                  </a:txBody>
                  <a:tcPr/>
                </a:tc>
                <a:tc>
                  <a:txBody>
                    <a:bodyPr/>
                    <a:lstStyle/>
                    <a:p>
                      <a:pPr marL="0" algn="r" defTabSz="457200" rtl="0" eaLnBrk="1" latinLnBrk="0" hangingPunct="1"/>
                      <a:r>
                        <a:rPr lang="en-US" sz="1600" b="1" kern="1200" dirty="0">
                          <a:solidFill>
                            <a:srgbClr val="008000"/>
                          </a:solidFill>
                          <a:latin typeface="Helvetica Neue LT Std"/>
                          <a:ea typeface="+mn-ea"/>
                          <a:cs typeface="+mn-cs"/>
                        </a:rPr>
                        <a:t>10,248</a:t>
                      </a:r>
                      <a:endParaRPr lang="en-MY" sz="1600" b="1" kern="1200" dirty="0">
                        <a:solidFill>
                          <a:srgbClr val="008000"/>
                        </a:solidFill>
                        <a:latin typeface="Helvetica Neue LT Std"/>
                        <a:ea typeface="+mn-ea"/>
                        <a:cs typeface="+mn-cs"/>
                      </a:endParaRPr>
                    </a:p>
                  </a:txBody>
                  <a:tcPr/>
                </a:tc>
                <a:extLst>
                  <a:ext uri="{0D108BD9-81ED-4DB2-BD59-A6C34878D82A}">
                    <a16:rowId xmlns:a16="http://schemas.microsoft.com/office/drawing/2014/main" val="3201135578"/>
                  </a:ext>
                </a:extLst>
              </a:tr>
              <a:tr h="297158">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b="0" kern="1200" dirty="0">
                          <a:solidFill>
                            <a:schemeClr val="dk1"/>
                          </a:solidFill>
                          <a:latin typeface="Helvetica Neue LT Std"/>
                          <a:ea typeface="+mn-ea"/>
                          <a:cs typeface="+mn-cs"/>
                        </a:rPr>
                        <a:t> Healthcare</a:t>
                      </a:r>
                      <a:endParaRPr lang="en-MY" sz="1600" b="0" kern="1200" dirty="0">
                        <a:solidFill>
                          <a:schemeClr val="dk1"/>
                        </a:solidFill>
                        <a:latin typeface="Helvetica Neue LT Std"/>
                        <a:ea typeface="+mn-ea"/>
                        <a:cs typeface="+mn-cs"/>
                      </a:endParaRPr>
                    </a:p>
                  </a:txBody>
                  <a:tcPr/>
                </a:tc>
                <a:tc>
                  <a:txBody>
                    <a:bodyPr/>
                    <a:lstStyle/>
                    <a:p>
                      <a:pPr algn="r"/>
                      <a:r>
                        <a:rPr lang="en-US" sz="1600" b="0" kern="1200" dirty="0">
                          <a:solidFill>
                            <a:schemeClr val="dk1"/>
                          </a:solidFill>
                          <a:latin typeface="Helvetica Neue LT Std"/>
                          <a:ea typeface="+mn-ea"/>
                          <a:cs typeface="+mn-cs"/>
                        </a:rPr>
                        <a:t>16,685</a:t>
                      </a:r>
                      <a:endParaRPr lang="en-MY" sz="1600" b="0" kern="1200" dirty="0">
                        <a:solidFill>
                          <a:schemeClr val="dk1"/>
                        </a:solidFill>
                        <a:latin typeface="Helvetica Neue LT Std"/>
                        <a:ea typeface="+mn-ea"/>
                        <a:cs typeface="+mn-cs"/>
                      </a:endParaRPr>
                    </a:p>
                  </a:txBody>
                  <a:tcPr/>
                </a:tc>
                <a:tc>
                  <a:txBody>
                    <a:bodyPr/>
                    <a:lstStyle/>
                    <a:p>
                      <a:pPr algn="r"/>
                      <a:r>
                        <a:rPr lang="en-US" sz="1600" b="0" kern="1200" dirty="0">
                          <a:solidFill>
                            <a:schemeClr val="dk1"/>
                          </a:solidFill>
                          <a:latin typeface="Helvetica Neue LT Std"/>
                          <a:ea typeface="+mn-ea"/>
                          <a:cs typeface="+mn-cs"/>
                        </a:rPr>
                        <a:t>25,410</a:t>
                      </a:r>
                      <a:endParaRPr lang="en-MY" sz="1600" b="0" kern="1200" dirty="0">
                        <a:solidFill>
                          <a:schemeClr val="dk1"/>
                        </a:solidFill>
                        <a:latin typeface="Helvetica Neue LT Std"/>
                        <a:ea typeface="+mn-ea"/>
                        <a:cs typeface="+mn-cs"/>
                      </a:endParaRPr>
                    </a:p>
                  </a:txBody>
                  <a:tcPr/>
                </a:tc>
                <a:tc>
                  <a:txBody>
                    <a:bodyPr/>
                    <a:lstStyle/>
                    <a:p>
                      <a:pPr algn="r"/>
                      <a:r>
                        <a:rPr lang="en-US" sz="1600" b="1" kern="1200" dirty="0">
                          <a:solidFill>
                            <a:srgbClr val="FF0000"/>
                          </a:solidFill>
                          <a:latin typeface="Helvetica Neue LT Std"/>
                          <a:ea typeface="+mn-ea"/>
                          <a:cs typeface="+mn-cs"/>
                        </a:rPr>
                        <a:t>(8,725)</a:t>
                      </a:r>
                      <a:endParaRPr lang="en-MY" sz="1600" b="1" kern="1200" dirty="0">
                        <a:solidFill>
                          <a:srgbClr val="FF0000"/>
                        </a:solidFill>
                        <a:latin typeface="Helvetica Neue LT Std"/>
                        <a:ea typeface="+mn-ea"/>
                        <a:cs typeface="+mn-cs"/>
                      </a:endParaRPr>
                    </a:p>
                  </a:txBody>
                  <a:tcPr/>
                </a:tc>
                <a:extLst>
                  <a:ext uri="{0D108BD9-81ED-4DB2-BD59-A6C34878D82A}">
                    <a16:rowId xmlns:a16="http://schemas.microsoft.com/office/drawing/2014/main" val="2177787264"/>
                  </a:ext>
                </a:extLst>
              </a:tr>
              <a:tr h="297158">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b="0" kern="1200" dirty="0">
                          <a:solidFill>
                            <a:schemeClr val="dk1"/>
                          </a:solidFill>
                          <a:latin typeface="Helvetica Neue LT Std"/>
                          <a:ea typeface="+mn-ea"/>
                          <a:cs typeface="+mn-cs"/>
                        </a:rPr>
                        <a:t> Oleochemical</a:t>
                      </a:r>
                      <a:endParaRPr lang="en-MY" sz="1600" b="0" kern="1200" dirty="0">
                        <a:solidFill>
                          <a:schemeClr val="dk1"/>
                        </a:solidFill>
                        <a:latin typeface="Helvetica Neue LT Std"/>
                        <a:ea typeface="+mn-ea"/>
                        <a:cs typeface="+mn-cs"/>
                      </a:endParaRPr>
                    </a:p>
                  </a:txBody>
                  <a:tcPr/>
                </a:tc>
                <a:tc>
                  <a:txBody>
                    <a:bodyPr/>
                    <a:lstStyle/>
                    <a:p>
                      <a:pPr algn="r"/>
                      <a:r>
                        <a:rPr lang="en-US" sz="1600" b="0" kern="1200" dirty="0">
                          <a:solidFill>
                            <a:schemeClr val="dk1"/>
                          </a:solidFill>
                          <a:latin typeface="Helvetica Neue LT Std"/>
                          <a:ea typeface="+mn-ea"/>
                          <a:cs typeface="+mn-cs"/>
                        </a:rPr>
                        <a:t>(548)</a:t>
                      </a:r>
                      <a:endParaRPr lang="en-MY" sz="1600" b="0" kern="1200" dirty="0">
                        <a:solidFill>
                          <a:schemeClr val="dk1"/>
                        </a:solidFill>
                        <a:latin typeface="Helvetica Neue LT Std"/>
                        <a:ea typeface="+mn-ea"/>
                        <a:cs typeface="+mn-cs"/>
                      </a:endParaRPr>
                    </a:p>
                  </a:txBody>
                  <a:tcPr/>
                </a:tc>
                <a:tc>
                  <a:txBody>
                    <a:bodyPr/>
                    <a:lstStyle/>
                    <a:p>
                      <a:pPr algn="r"/>
                      <a:r>
                        <a:rPr lang="en-US" sz="1600" b="0" kern="1200" dirty="0">
                          <a:solidFill>
                            <a:schemeClr val="dk1"/>
                          </a:solidFill>
                          <a:latin typeface="Helvetica Neue LT Std"/>
                          <a:ea typeface="+mn-ea"/>
                          <a:cs typeface="+mn-cs"/>
                        </a:rPr>
                        <a:t>(3,219)</a:t>
                      </a:r>
                      <a:endParaRPr lang="en-MY" sz="1600" b="0" kern="1200" dirty="0">
                        <a:solidFill>
                          <a:schemeClr val="dk1"/>
                        </a:solidFill>
                        <a:latin typeface="Helvetica Neue LT Std"/>
                        <a:ea typeface="+mn-ea"/>
                        <a:cs typeface="+mn-cs"/>
                      </a:endParaRPr>
                    </a:p>
                  </a:txBody>
                  <a:tcPr/>
                </a:tc>
                <a:tc>
                  <a:txBody>
                    <a:bodyPr/>
                    <a:lstStyle/>
                    <a:p>
                      <a:pPr algn="r"/>
                      <a:r>
                        <a:rPr lang="en-US" sz="1600" b="1" kern="1200" dirty="0">
                          <a:solidFill>
                            <a:srgbClr val="008000"/>
                          </a:solidFill>
                          <a:latin typeface="Helvetica Neue LT Std"/>
                          <a:ea typeface="+mn-ea"/>
                          <a:cs typeface="+mn-cs"/>
                        </a:rPr>
                        <a:t>2,671</a:t>
                      </a:r>
                      <a:endParaRPr lang="en-MY" sz="1600" b="1" kern="1200" dirty="0">
                        <a:solidFill>
                          <a:srgbClr val="008000"/>
                        </a:solidFill>
                        <a:latin typeface="Helvetica Neue LT Std"/>
                        <a:ea typeface="+mn-ea"/>
                        <a:cs typeface="+mn-cs"/>
                      </a:endParaRPr>
                    </a:p>
                  </a:txBody>
                  <a:tcPr/>
                </a:tc>
                <a:extLst>
                  <a:ext uri="{0D108BD9-81ED-4DB2-BD59-A6C34878D82A}">
                    <a16:rowId xmlns:a16="http://schemas.microsoft.com/office/drawing/2014/main" val="3537128430"/>
                  </a:ext>
                </a:extLst>
              </a:tr>
              <a:tr h="1873297">
                <a:tc gridSpan="4">
                  <a:txBody>
                    <a:bodyPr/>
                    <a:lstStyle/>
                    <a:p>
                      <a:r>
                        <a:rPr lang="en-MY" sz="1600" b="1" u="sng" dirty="0">
                          <a:latin typeface="Helvetica Neue LT Std"/>
                        </a:rPr>
                        <a:t>Factors F</a:t>
                      </a:r>
                      <a:r>
                        <a:rPr lang="en-MY" sz="1600" b="1" u="sng" baseline="0" dirty="0">
                          <a:latin typeface="Helvetica Neue LT Std"/>
                        </a:rPr>
                        <a:t>or The Increase In Group’s PBT</a:t>
                      </a:r>
                    </a:p>
                    <a:p>
                      <a:endParaRPr lang="en-MY" sz="1600" b="1" u="sng" baseline="0" dirty="0">
                        <a:latin typeface="Helvetica Neue LT Std"/>
                      </a:endParaRPr>
                    </a:p>
                    <a:p>
                      <a:pPr marL="285750" indent="-285750">
                        <a:buFont typeface="Arial" panose="020B0604020202020204" pitchFamily="34" charset="0"/>
                        <a:buChar char="•"/>
                      </a:pPr>
                      <a:r>
                        <a:rPr lang="en-MY" sz="1600" b="0" u="none" baseline="0" dirty="0">
                          <a:latin typeface="Helvetica Neue LT Std"/>
                        </a:rPr>
                        <a:t>Overall Group PBT was higher by 23.8%. </a:t>
                      </a:r>
                    </a:p>
                    <a:p>
                      <a:pPr marL="285750" indent="-285750">
                        <a:buFont typeface="Arial" panose="020B0604020202020204" pitchFamily="34" charset="0"/>
                        <a:buChar char="•"/>
                      </a:pPr>
                      <a:r>
                        <a:rPr lang="en-MY" sz="1600" b="0" u="none" baseline="0" dirty="0">
                          <a:latin typeface="Helvetica Neue LT Std"/>
                        </a:rPr>
                        <a:t>The increase was almost mainly contributed by Milling &amp; Estate Segment</a:t>
                      </a:r>
                    </a:p>
                    <a:p>
                      <a:pPr marL="285750" indent="-285750">
                        <a:buFont typeface="Arial" panose="020B0604020202020204" pitchFamily="34" charset="0"/>
                        <a:buChar char="•"/>
                      </a:pPr>
                      <a:r>
                        <a:rPr lang="en-MY" sz="1600" b="0" u="none" baseline="0" dirty="0">
                          <a:latin typeface="Helvetica Neue LT Std"/>
                        </a:rPr>
                        <a:t>Due to the ongoing Covid-19 pandemic, Healthcare Segment’s earnings was affected. </a:t>
                      </a:r>
                    </a:p>
                    <a:p>
                      <a:pPr marL="285750" indent="-285750">
                        <a:buFont typeface="Arial" panose="020B0604020202020204" pitchFamily="34" charset="0"/>
                        <a:buChar char="•"/>
                      </a:pPr>
                      <a:r>
                        <a:rPr lang="en-MY" sz="1600" b="0" u="none" baseline="0" dirty="0">
                          <a:latin typeface="Helvetica Neue LT Std"/>
                        </a:rPr>
                        <a:t>Oleochemical Segment performed better, registered a lower LBT in FY2021.</a:t>
                      </a:r>
                    </a:p>
                    <a:p>
                      <a:pPr marL="285750" indent="-285750">
                        <a:buFont typeface="Arial" panose="020B0604020202020204" pitchFamily="34" charset="0"/>
                        <a:buChar char="•"/>
                      </a:pPr>
                      <a:endParaRPr lang="en-MY" sz="1600" b="0" u="none" dirty="0">
                        <a:latin typeface="Helvetica Neue LT Std"/>
                      </a:endParaRPr>
                    </a:p>
                  </a:txBody>
                  <a:tcPr/>
                </a:tc>
                <a:tc hMerge="1">
                  <a:txBody>
                    <a:bodyPr/>
                    <a:lstStyle/>
                    <a:p>
                      <a:pPr algn="r"/>
                      <a:endParaRPr lang="en-MY" sz="1600" b="1" dirty="0">
                        <a:latin typeface="Helvetica Neue LT Std"/>
                      </a:endParaRPr>
                    </a:p>
                  </a:txBody>
                  <a:tcPr/>
                </a:tc>
                <a:tc hMerge="1">
                  <a:txBody>
                    <a:bodyPr/>
                    <a:lstStyle/>
                    <a:p>
                      <a:pPr algn="r"/>
                      <a:endParaRPr lang="en-MY" sz="1600" b="1" dirty="0">
                        <a:latin typeface="Helvetica Neue LT Std"/>
                      </a:endParaRPr>
                    </a:p>
                  </a:txBody>
                  <a:tcPr/>
                </a:tc>
                <a:tc hMerge="1">
                  <a:txBody>
                    <a:bodyPr/>
                    <a:lstStyle/>
                    <a:p>
                      <a:pPr algn="r"/>
                      <a:endParaRPr lang="en-MY" sz="1600" b="1" dirty="0">
                        <a:solidFill>
                          <a:srgbClr val="FF0000"/>
                        </a:solidFill>
                        <a:latin typeface="Helvetica Neue LT Std"/>
                      </a:endParaRPr>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0920580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1828800" y="350837"/>
            <a:ext cx="6400800" cy="792163"/>
          </a:xfrm>
          <a:ln>
            <a:solidFill>
              <a:schemeClr val="accent1"/>
            </a:solidFill>
          </a:ln>
        </p:spPr>
        <p:txBody>
          <a:bodyPr>
            <a:normAutofit/>
          </a:bodyPr>
          <a:lstStyle/>
          <a:p>
            <a:pPr algn="l"/>
            <a:r>
              <a:rPr lang="en-US" sz="3100" b="1" dirty="0">
                <a:solidFill>
                  <a:srgbClr val="0000CC"/>
                </a:solidFill>
                <a:latin typeface="Helvetica Neue LT Std"/>
              </a:rPr>
              <a:t>SOUTHERN ACIDS (M) BERHAD</a:t>
            </a:r>
            <a:endParaRPr lang="en-US" sz="3100" dirty="0">
              <a:latin typeface="Helvetica Neue LT Std"/>
            </a:endParaRPr>
          </a:p>
        </p:txBody>
      </p:sp>
      <p:sp>
        <p:nvSpPr>
          <p:cNvPr id="8" name="Rectangle 7"/>
          <p:cNvSpPr/>
          <p:nvPr/>
        </p:nvSpPr>
        <p:spPr>
          <a:xfrm>
            <a:off x="4343400" y="1832263"/>
            <a:ext cx="3886200" cy="1938992"/>
          </a:xfrm>
          <a:prstGeom prst="rect">
            <a:avLst/>
          </a:prstGeom>
          <a:ln>
            <a:solidFill>
              <a:schemeClr val="accent1"/>
            </a:solidFill>
          </a:ln>
        </p:spPr>
        <p:txBody>
          <a:bodyPr wrap="square">
            <a:spAutoFit/>
          </a:bodyPr>
          <a:lstStyle/>
          <a:p>
            <a:pPr marL="0" indent="0" algn="ctr">
              <a:buNone/>
            </a:pPr>
            <a:endParaRPr lang="en-US" sz="1200" b="1" dirty="0">
              <a:latin typeface="Helvetica Neue LT Std"/>
              <a:ea typeface="Verdana" pitchFamily="34" charset="0"/>
              <a:cs typeface="Verdana" pitchFamily="34" charset="0"/>
            </a:endParaRPr>
          </a:p>
          <a:p>
            <a:pPr algn="ctr"/>
            <a:r>
              <a:rPr lang="en-US" sz="2400" b="1" dirty="0">
                <a:latin typeface="Helvetica Neue LT Std"/>
                <a:ea typeface="Verdana" pitchFamily="34" charset="0"/>
                <a:cs typeface="Verdana" pitchFamily="34" charset="0"/>
              </a:rPr>
              <a:t>REVIEW OF THE </a:t>
            </a:r>
            <a:r>
              <a:rPr lang="en-US" sz="2400" b="1" dirty="0">
                <a:latin typeface="Helvetica Neue LT Std"/>
                <a:ea typeface="Verdana" pitchFamily="34" charset="0"/>
              </a:rPr>
              <a:t>RESPECTIVE </a:t>
            </a:r>
            <a:r>
              <a:rPr lang="en-US" sz="2400" b="1" dirty="0">
                <a:latin typeface="Helvetica Neue LT Std"/>
                <a:ea typeface="Verdana" pitchFamily="34" charset="0"/>
                <a:cs typeface="Verdana" pitchFamily="34" charset="0"/>
              </a:rPr>
              <a:t> SEGMENTS’ FINANCIAL  PERFORMANCE</a:t>
            </a:r>
          </a:p>
          <a:p>
            <a:pPr marL="0" indent="0" algn="r">
              <a:buNone/>
            </a:pPr>
            <a:endParaRPr lang="en-US" sz="1200" b="1" dirty="0">
              <a:latin typeface="Helvetica Neue LT Std"/>
              <a:ea typeface="Verdana" pitchFamily="34" charset="0"/>
              <a:cs typeface="Verdana" pitchFamily="34" charset="0"/>
            </a:endParaRPr>
          </a:p>
        </p:txBody>
      </p:sp>
      <p:pic>
        <p:nvPicPr>
          <p:cNvPr id="7" name="Picture 1"/>
          <p:cNvPicPr>
            <a:picLocks noChangeAspect="1" noChangeArrowheads="1"/>
          </p:cNvPicPr>
          <p:nvPr/>
        </p:nvPicPr>
        <p:blipFill>
          <a:blip r:embed="rId3" cstate="print"/>
          <a:srcRect/>
          <a:stretch>
            <a:fillRect/>
          </a:stretch>
        </p:blipFill>
        <p:spPr bwMode="auto">
          <a:xfrm>
            <a:off x="762000" y="381000"/>
            <a:ext cx="914400" cy="762000"/>
          </a:xfrm>
          <a:prstGeom prst="rect">
            <a:avLst/>
          </a:prstGeom>
          <a:noFill/>
          <a:ln w="9525">
            <a:noFill/>
            <a:miter lim="800000"/>
            <a:headEnd/>
            <a:tailEnd/>
          </a:ln>
        </p:spPr>
      </p:pic>
      <p:pic>
        <p:nvPicPr>
          <p:cNvPr id="3" name="Picture 2">
            <a:extLst>
              <a:ext uri="{FF2B5EF4-FFF2-40B4-BE49-F238E27FC236}">
                <a16:creationId xmlns:a16="http://schemas.microsoft.com/office/drawing/2014/main" id="{79ACFD15-FD01-4588-9100-4ED519E3540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51148" y="1828802"/>
            <a:ext cx="3192251" cy="1938992"/>
          </a:xfrm>
          <a:prstGeom prst="rect">
            <a:avLst/>
          </a:prstGeom>
          <a:ln>
            <a:solidFill>
              <a:schemeClr val="accent1"/>
            </a:solidFill>
          </a:ln>
        </p:spPr>
      </p:pic>
    </p:spTree>
    <p:extLst>
      <p:ext uri="{BB962C8B-B14F-4D97-AF65-F5344CB8AC3E}">
        <p14:creationId xmlns:p14="http://schemas.microsoft.com/office/powerpoint/2010/main" val="14107116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Line 15"/>
          <p:cNvSpPr>
            <a:spLocks noChangeShapeType="1"/>
          </p:cNvSpPr>
          <p:nvPr/>
        </p:nvSpPr>
        <p:spPr bwMode="auto">
          <a:xfrm flipH="1">
            <a:off x="0" y="1066800"/>
            <a:ext cx="9144000" cy="46038"/>
          </a:xfrm>
          <a:prstGeom prst="line">
            <a:avLst/>
          </a:prstGeom>
          <a:noFill/>
          <a:ln w="57150">
            <a:solidFill>
              <a:srgbClr val="FF9900"/>
            </a:solidFill>
            <a:round/>
            <a:headEnd/>
            <a:tailEnd/>
          </a:ln>
        </p:spPr>
        <p:txBody>
          <a:bodyPr/>
          <a:lstStyle/>
          <a:p>
            <a:endParaRPr lang="en-MY" dirty="0"/>
          </a:p>
        </p:txBody>
      </p:sp>
      <p:sp>
        <p:nvSpPr>
          <p:cNvPr id="11" name="Rectangle 10"/>
          <p:cNvSpPr/>
          <p:nvPr/>
        </p:nvSpPr>
        <p:spPr>
          <a:xfrm>
            <a:off x="1143000" y="141356"/>
            <a:ext cx="7086600" cy="707886"/>
          </a:xfrm>
          <a:prstGeom prst="rect">
            <a:avLst/>
          </a:prstGeom>
          <a:ln>
            <a:solidFill>
              <a:schemeClr val="accent1"/>
            </a:solidFill>
          </a:ln>
        </p:spPr>
        <p:txBody>
          <a:bodyPr wrap="square" anchor="ctr" anchorCtr="0">
            <a:spAutoFit/>
          </a:bodyPr>
          <a:lstStyle/>
          <a:p>
            <a:r>
              <a:rPr lang="en-US" sz="2000" b="1" u="sng" dirty="0">
                <a:solidFill>
                  <a:srgbClr val="0000CC"/>
                </a:solidFill>
                <a:latin typeface="Helvetica Neue LT Std"/>
                <a:ea typeface="Verdana" pitchFamily="34" charset="0"/>
                <a:cs typeface="Verdana" pitchFamily="34" charset="0"/>
              </a:rPr>
              <a:t>SLIDE 6 </a:t>
            </a:r>
          </a:p>
          <a:p>
            <a:r>
              <a:rPr lang="en-US" sz="2000" b="1" dirty="0">
                <a:solidFill>
                  <a:srgbClr val="0000CC"/>
                </a:solidFill>
                <a:latin typeface="Helvetica Neue LT Std"/>
                <a:ea typeface="Verdana" pitchFamily="34" charset="0"/>
                <a:cs typeface="Verdana" pitchFamily="34" charset="0"/>
              </a:rPr>
              <a:t>OLEOCHEMICAL SEGMENT FINANCIAL PERFORMANCE </a:t>
            </a:r>
            <a:endParaRPr lang="en-MY" sz="2000" dirty="0">
              <a:latin typeface="Helvetica Neue LT Std"/>
              <a:ea typeface="Verdana" pitchFamily="34" charset="0"/>
              <a:cs typeface="Verdana" pitchFamily="34" charset="0"/>
            </a:endParaRPr>
          </a:p>
        </p:txBody>
      </p:sp>
      <p:pic>
        <p:nvPicPr>
          <p:cNvPr id="12" name="Picture 1"/>
          <p:cNvPicPr>
            <a:picLocks noChangeAspect="1" noChangeArrowheads="1"/>
          </p:cNvPicPr>
          <p:nvPr/>
        </p:nvPicPr>
        <p:blipFill>
          <a:blip r:embed="rId3" cstate="print"/>
          <a:srcRect/>
          <a:stretch>
            <a:fillRect/>
          </a:stretch>
        </p:blipFill>
        <p:spPr bwMode="auto">
          <a:xfrm>
            <a:off x="250825" y="152400"/>
            <a:ext cx="739775" cy="685800"/>
          </a:xfrm>
          <a:prstGeom prst="rect">
            <a:avLst/>
          </a:prstGeom>
          <a:noFill/>
          <a:ln w="9525">
            <a:noFill/>
            <a:miter lim="800000"/>
            <a:headEnd/>
            <a:tailEnd/>
          </a:ln>
        </p:spPr>
      </p:pic>
      <p:graphicFrame>
        <p:nvGraphicFramePr>
          <p:cNvPr id="14" name="Content Placeholder 2"/>
          <p:cNvGraphicFramePr>
            <a:graphicFrameLocks/>
          </p:cNvGraphicFramePr>
          <p:nvPr>
            <p:extLst>
              <p:ext uri="{D42A27DB-BD31-4B8C-83A1-F6EECF244321}">
                <p14:modId xmlns:p14="http://schemas.microsoft.com/office/powerpoint/2010/main" val="3372422249"/>
              </p:ext>
            </p:extLst>
          </p:nvPr>
        </p:nvGraphicFramePr>
        <p:xfrm>
          <a:off x="457200" y="1295400"/>
          <a:ext cx="7772400" cy="4329406"/>
        </p:xfrm>
        <a:graphic>
          <a:graphicData uri="http://schemas.openxmlformats.org/drawingml/2006/table">
            <a:tbl>
              <a:tblPr firstRow="1" bandRow="1">
                <a:tableStyleId>{5C22544A-7EE6-4342-B048-85BDC9FD1C3A}</a:tableStyleId>
              </a:tblPr>
              <a:tblGrid>
                <a:gridCol w="4002972">
                  <a:extLst>
                    <a:ext uri="{9D8B030D-6E8A-4147-A177-3AD203B41FA5}">
                      <a16:colId xmlns:a16="http://schemas.microsoft.com/office/drawing/2014/main" val="20000"/>
                    </a:ext>
                  </a:extLst>
                </a:gridCol>
                <a:gridCol w="1178414">
                  <a:extLst>
                    <a:ext uri="{9D8B030D-6E8A-4147-A177-3AD203B41FA5}">
                      <a16:colId xmlns:a16="http://schemas.microsoft.com/office/drawing/2014/main" val="20001"/>
                    </a:ext>
                  </a:extLst>
                </a:gridCol>
                <a:gridCol w="1253716">
                  <a:extLst>
                    <a:ext uri="{9D8B030D-6E8A-4147-A177-3AD203B41FA5}">
                      <a16:colId xmlns:a16="http://schemas.microsoft.com/office/drawing/2014/main" val="20002"/>
                    </a:ext>
                  </a:extLst>
                </a:gridCol>
                <a:gridCol w="1337298">
                  <a:extLst>
                    <a:ext uri="{9D8B030D-6E8A-4147-A177-3AD203B41FA5}">
                      <a16:colId xmlns:a16="http://schemas.microsoft.com/office/drawing/2014/main" val="20003"/>
                    </a:ext>
                  </a:extLst>
                </a:gridCol>
              </a:tblGrid>
              <a:tr h="685800">
                <a:tc>
                  <a:txBody>
                    <a:bodyPr/>
                    <a:lstStyle/>
                    <a:p>
                      <a:pPr algn="l"/>
                      <a:endParaRPr lang="en-MY" sz="1600" dirty="0">
                        <a:solidFill>
                          <a:srgbClr val="CC0099"/>
                        </a:solidFill>
                        <a:latin typeface="Helvetica Neue LT Std"/>
                      </a:endParaRPr>
                    </a:p>
                  </a:txBody>
                  <a:tcPr/>
                </a:tc>
                <a:tc>
                  <a:txBody>
                    <a:bodyPr/>
                    <a:lstStyle/>
                    <a:p>
                      <a:pPr algn="ctr"/>
                      <a:r>
                        <a:rPr lang="en-US" sz="1600" dirty="0">
                          <a:latin typeface="Helvetica Neue LT Std"/>
                        </a:rPr>
                        <a:t>FY2021</a:t>
                      </a:r>
                    </a:p>
                    <a:p>
                      <a:pPr algn="ctr"/>
                      <a:r>
                        <a:rPr lang="en-US" sz="1600" dirty="0">
                          <a:latin typeface="Helvetica Neue LT Std"/>
                        </a:rPr>
                        <a:t>RM’000</a:t>
                      </a:r>
                      <a:endParaRPr lang="en-MY" sz="1600" dirty="0">
                        <a:latin typeface="Helvetica Neue LT Std"/>
                      </a:endParaRPr>
                    </a:p>
                  </a:txBody>
                  <a:tcPr/>
                </a:tc>
                <a:tc>
                  <a:txBody>
                    <a:bodyPr/>
                    <a:lstStyle/>
                    <a:p>
                      <a:pPr algn="ctr"/>
                      <a:r>
                        <a:rPr lang="en-US" sz="1600" baseline="0" dirty="0">
                          <a:latin typeface="Helvetica Neue LT Std"/>
                        </a:rPr>
                        <a:t>FY2020</a:t>
                      </a:r>
                    </a:p>
                    <a:p>
                      <a:pPr algn="ctr"/>
                      <a:r>
                        <a:rPr lang="en-US" sz="1600" baseline="0" dirty="0">
                          <a:latin typeface="Helvetica Neue LT Std"/>
                        </a:rPr>
                        <a:t>RM’000</a:t>
                      </a:r>
                      <a:endParaRPr lang="en-MY" sz="1600" dirty="0">
                        <a:latin typeface="Helvetica Neue LT Std"/>
                      </a:endParaRPr>
                    </a:p>
                  </a:txBody>
                  <a:tcPr/>
                </a:tc>
                <a:tc>
                  <a:txBody>
                    <a:bodyPr/>
                    <a:lstStyle/>
                    <a:p>
                      <a:pPr algn="ctr"/>
                      <a:r>
                        <a:rPr lang="en-US" sz="1600" dirty="0">
                          <a:latin typeface="Helvetica Neue LT Std"/>
                        </a:rPr>
                        <a:t>Changes</a:t>
                      </a:r>
                    </a:p>
                    <a:p>
                      <a:pPr algn="ctr"/>
                      <a:r>
                        <a:rPr lang="en-US" sz="1600" dirty="0">
                          <a:latin typeface="Helvetica Neue LT Std"/>
                        </a:rPr>
                        <a:t>RM’000</a:t>
                      </a:r>
                      <a:endParaRPr lang="en-MY" sz="1600" dirty="0">
                        <a:latin typeface="Helvetica Neue LT Std"/>
                      </a:endParaRPr>
                    </a:p>
                  </a:txBody>
                  <a:tcPr/>
                </a:tc>
                <a:extLst>
                  <a:ext uri="{0D108BD9-81ED-4DB2-BD59-A6C34878D82A}">
                    <a16:rowId xmlns:a16="http://schemas.microsoft.com/office/drawing/2014/main" val="10000"/>
                  </a:ext>
                </a:extLst>
              </a:tr>
              <a:tr h="351766">
                <a:tc>
                  <a:txBody>
                    <a:bodyPr/>
                    <a:lstStyle/>
                    <a:p>
                      <a:r>
                        <a:rPr lang="en-US" sz="1600" b="1" dirty="0">
                          <a:latin typeface="Helvetica Neue LT Std"/>
                        </a:rPr>
                        <a:t>Revenue </a:t>
                      </a:r>
                      <a:endParaRPr lang="en-MY" sz="1600" b="1" dirty="0">
                        <a:latin typeface="Helvetica Neue LT Std"/>
                      </a:endParaRPr>
                    </a:p>
                  </a:txBody>
                  <a:tcPr/>
                </a:tc>
                <a:tc>
                  <a:txBody>
                    <a:bodyPr/>
                    <a:lstStyle/>
                    <a:p>
                      <a:pPr algn="r"/>
                      <a:r>
                        <a:rPr lang="en-US" sz="1600" b="1" dirty="0">
                          <a:latin typeface="Helvetica Neue LT Std"/>
                        </a:rPr>
                        <a:t>325,541</a:t>
                      </a:r>
                      <a:endParaRPr lang="en-MY" sz="1600" b="1" dirty="0">
                        <a:latin typeface="Helvetica Neue LT Std"/>
                      </a:endParaRPr>
                    </a:p>
                  </a:txBody>
                  <a:tcPr/>
                </a:tc>
                <a:tc>
                  <a:txBody>
                    <a:bodyPr/>
                    <a:lstStyle/>
                    <a:p>
                      <a:pPr marL="0" marR="0" indent="0" algn="r" defTabSz="457200" rtl="0" eaLnBrk="1" fontAlgn="auto" latinLnBrk="0" hangingPunct="1">
                        <a:lnSpc>
                          <a:spcPct val="100000"/>
                        </a:lnSpc>
                        <a:spcBef>
                          <a:spcPts val="0"/>
                        </a:spcBef>
                        <a:spcAft>
                          <a:spcPts val="0"/>
                        </a:spcAft>
                        <a:buClrTx/>
                        <a:buSzTx/>
                        <a:buFontTx/>
                        <a:buNone/>
                        <a:tabLst/>
                        <a:defRPr/>
                      </a:pPr>
                      <a:r>
                        <a:rPr lang="en-US" sz="1600" b="1" dirty="0">
                          <a:solidFill>
                            <a:schemeClr val="tx1"/>
                          </a:solidFill>
                          <a:latin typeface="Helvetica Neue LT Std"/>
                        </a:rPr>
                        <a:t>282,410</a:t>
                      </a:r>
                      <a:endParaRPr lang="en-MY" sz="1600" b="1" dirty="0">
                        <a:solidFill>
                          <a:schemeClr val="tx1"/>
                        </a:solidFill>
                        <a:latin typeface="Helvetica Neue LT Std"/>
                      </a:endParaRPr>
                    </a:p>
                  </a:txBody>
                  <a:tcPr/>
                </a:tc>
                <a:tc>
                  <a:txBody>
                    <a:bodyPr/>
                    <a:lstStyle/>
                    <a:p>
                      <a:pPr algn="r"/>
                      <a:r>
                        <a:rPr lang="en-US" sz="1600" b="1" dirty="0">
                          <a:solidFill>
                            <a:srgbClr val="009900"/>
                          </a:solidFill>
                          <a:latin typeface="Helvetica Neue LT Std"/>
                        </a:rPr>
                        <a:t>43,131</a:t>
                      </a:r>
                      <a:endParaRPr lang="en-MY" sz="1600" b="1" dirty="0">
                        <a:solidFill>
                          <a:srgbClr val="009900"/>
                        </a:solidFill>
                        <a:latin typeface="Helvetica Neue LT Std"/>
                      </a:endParaRPr>
                    </a:p>
                  </a:txBody>
                  <a:tcPr/>
                </a:tc>
                <a:extLst>
                  <a:ext uri="{0D108BD9-81ED-4DB2-BD59-A6C34878D82A}">
                    <a16:rowId xmlns:a16="http://schemas.microsoft.com/office/drawing/2014/main" val="10001"/>
                  </a:ext>
                </a:extLst>
              </a:tr>
              <a:tr h="0">
                <a:tc>
                  <a:txBody>
                    <a:bodyPr/>
                    <a:lstStyle/>
                    <a:p>
                      <a:r>
                        <a:rPr lang="en-MY" sz="1600" b="1" dirty="0">
                          <a:latin typeface="Helvetica Neue LT Std"/>
                        </a:rPr>
                        <a:t>PBT/(LBT)</a:t>
                      </a:r>
                    </a:p>
                  </a:txBody>
                  <a:tcPr/>
                </a:tc>
                <a:tc>
                  <a:txBody>
                    <a:bodyPr/>
                    <a:lstStyle/>
                    <a:p>
                      <a:pPr algn="r"/>
                      <a:endParaRPr lang="en-MY" sz="1600" b="1" dirty="0">
                        <a:solidFill>
                          <a:srgbClr val="FF0000"/>
                        </a:solidFill>
                        <a:latin typeface="Helvetica Neue LT Std"/>
                      </a:endParaRPr>
                    </a:p>
                  </a:txBody>
                  <a:tcPr/>
                </a:tc>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endParaRPr lang="en-MY" sz="1600" b="1" dirty="0">
                        <a:solidFill>
                          <a:schemeClr val="tx1"/>
                        </a:solidFill>
                        <a:latin typeface="Helvetica Neue LT Std"/>
                      </a:endParaRPr>
                    </a:p>
                  </a:txBody>
                  <a:tcPr/>
                </a:tc>
                <a:tc>
                  <a:txBody>
                    <a:bodyPr/>
                    <a:lstStyle/>
                    <a:p>
                      <a:pPr algn="r"/>
                      <a:endParaRPr lang="en-MY" sz="1600" b="1" dirty="0">
                        <a:solidFill>
                          <a:schemeClr val="tx1"/>
                        </a:solidFill>
                        <a:latin typeface="Helvetica Neue LT Std"/>
                      </a:endParaRPr>
                    </a:p>
                  </a:txBody>
                  <a:tcPr/>
                </a:tc>
                <a:extLst>
                  <a:ext uri="{0D108BD9-81ED-4DB2-BD59-A6C34878D82A}">
                    <a16:rowId xmlns:a16="http://schemas.microsoft.com/office/drawing/2014/main" val="10002"/>
                  </a:ext>
                </a:extLst>
              </a:tr>
              <a:tr h="0">
                <a:tc>
                  <a:txBody>
                    <a:bodyPr/>
                    <a:lstStyle/>
                    <a:p>
                      <a:r>
                        <a:rPr lang="en-US" sz="1600" b="1" dirty="0">
                          <a:latin typeface="Helvetica Neue LT Std"/>
                        </a:rPr>
                        <a:t> Core LBT</a:t>
                      </a:r>
                    </a:p>
                    <a:p>
                      <a:r>
                        <a:rPr lang="en-US" sz="1600" b="1" dirty="0">
                          <a:latin typeface="Helvetica Neue LT Std"/>
                        </a:rPr>
                        <a:t> Non-Core PBT</a:t>
                      </a:r>
                      <a:endParaRPr lang="en-MY" sz="1600" b="1" dirty="0">
                        <a:latin typeface="Helvetica Neue LT Std"/>
                      </a:endParaRPr>
                    </a:p>
                  </a:txBody>
                  <a:tcPr/>
                </a:tc>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lang="en-US" sz="1600" b="1" dirty="0">
                          <a:solidFill>
                            <a:schemeClr val="tx1"/>
                          </a:solidFill>
                          <a:latin typeface="Helvetica Neue LT Std"/>
                        </a:rPr>
                        <a:t>(2,138)</a:t>
                      </a:r>
                    </a:p>
                    <a:p>
                      <a:pPr marL="0" marR="0" lvl="0" indent="0" algn="r" defTabSz="457200" rtl="0" eaLnBrk="1" fontAlgn="auto" latinLnBrk="0" hangingPunct="1">
                        <a:lnSpc>
                          <a:spcPct val="100000"/>
                        </a:lnSpc>
                        <a:spcBef>
                          <a:spcPts val="0"/>
                        </a:spcBef>
                        <a:spcAft>
                          <a:spcPts val="0"/>
                        </a:spcAft>
                        <a:buClrTx/>
                        <a:buSzTx/>
                        <a:buFontTx/>
                        <a:buNone/>
                        <a:tabLst/>
                        <a:defRPr/>
                      </a:pPr>
                      <a:r>
                        <a:rPr lang="en-US" sz="1600" b="1" dirty="0">
                          <a:solidFill>
                            <a:schemeClr val="tx1"/>
                          </a:solidFill>
                          <a:latin typeface="Helvetica Neue LT Std"/>
                        </a:rPr>
                        <a:t>1,590</a:t>
                      </a:r>
                      <a:endParaRPr lang="en-MY" sz="1600" b="1" dirty="0">
                        <a:solidFill>
                          <a:schemeClr val="tx1"/>
                        </a:solidFill>
                        <a:latin typeface="Helvetica Neue LT Std"/>
                      </a:endParaRPr>
                    </a:p>
                  </a:txBody>
                  <a:tcPr>
                    <a:lnB w="12700" cap="flat" cmpd="sng" algn="ctr">
                      <a:solidFill>
                        <a:schemeClr val="tx1"/>
                      </a:solidFill>
                      <a:prstDash val="solid"/>
                      <a:round/>
                      <a:headEnd type="none" w="med" len="med"/>
                      <a:tailEnd type="none" w="med" len="med"/>
                    </a:lnB>
                  </a:tcPr>
                </a:tc>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lang="en-MY" sz="1600" b="1" dirty="0">
                          <a:solidFill>
                            <a:schemeClr val="tx1"/>
                          </a:solidFill>
                          <a:latin typeface="Helvetica Neue LT Std"/>
                        </a:rPr>
                        <a:t>(5,210)</a:t>
                      </a:r>
                    </a:p>
                    <a:p>
                      <a:pPr marL="0" marR="0" lvl="0" indent="0" algn="r" defTabSz="457200" rtl="0" eaLnBrk="1" fontAlgn="auto" latinLnBrk="0" hangingPunct="1">
                        <a:lnSpc>
                          <a:spcPct val="100000"/>
                        </a:lnSpc>
                        <a:spcBef>
                          <a:spcPts val="0"/>
                        </a:spcBef>
                        <a:spcAft>
                          <a:spcPts val="0"/>
                        </a:spcAft>
                        <a:buClrTx/>
                        <a:buSzTx/>
                        <a:buFontTx/>
                        <a:buNone/>
                        <a:tabLst/>
                        <a:defRPr/>
                      </a:pPr>
                      <a:r>
                        <a:rPr lang="en-MY" sz="1600" b="1" dirty="0">
                          <a:solidFill>
                            <a:schemeClr val="tx1"/>
                          </a:solidFill>
                          <a:latin typeface="Helvetica Neue LT Std"/>
                        </a:rPr>
                        <a:t>1,991</a:t>
                      </a:r>
                    </a:p>
                  </a:txBody>
                  <a:tcPr>
                    <a:lnB w="12700" cap="flat" cmpd="sng" algn="ctr">
                      <a:solidFill>
                        <a:schemeClr val="tx1"/>
                      </a:solidFill>
                      <a:prstDash val="solid"/>
                      <a:round/>
                      <a:headEnd type="none" w="med" len="med"/>
                      <a:tailEnd type="none" w="med" len="med"/>
                    </a:lnB>
                  </a:tcPr>
                </a:tc>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lang="en-US" sz="1600" b="1" dirty="0">
                          <a:solidFill>
                            <a:srgbClr val="009900"/>
                          </a:solidFill>
                          <a:latin typeface="Helvetica Neue LT Std"/>
                        </a:rPr>
                        <a:t>3,072</a:t>
                      </a:r>
                    </a:p>
                    <a:p>
                      <a:pPr marL="0" marR="0" lvl="0" indent="0" algn="r" defTabSz="457200" rtl="0" eaLnBrk="1" fontAlgn="auto" latinLnBrk="0" hangingPunct="1">
                        <a:lnSpc>
                          <a:spcPct val="100000"/>
                        </a:lnSpc>
                        <a:spcBef>
                          <a:spcPts val="0"/>
                        </a:spcBef>
                        <a:spcAft>
                          <a:spcPts val="0"/>
                        </a:spcAft>
                        <a:buClrTx/>
                        <a:buSzTx/>
                        <a:buFontTx/>
                        <a:buNone/>
                        <a:tabLst/>
                        <a:defRPr/>
                      </a:pPr>
                      <a:r>
                        <a:rPr lang="en-US" sz="1600" b="1" dirty="0">
                          <a:solidFill>
                            <a:srgbClr val="FF0000"/>
                          </a:solidFill>
                          <a:latin typeface="Helvetica Neue LT Std"/>
                        </a:rPr>
                        <a:t>(401)</a:t>
                      </a:r>
                      <a:endParaRPr lang="en-MY" sz="1600" b="1" dirty="0">
                        <a:solidFill>
                          <a:srgbClr val="FF0000"/>
                        </a:solidFill>
                        <a:latin typeface="Helvetica Neue LT Std"/>
                      </a:endParaRP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17908036"/>
                  </a:ext>
                </a:extLst>
              </a:tr>
              <a:tr h="0">
                <a:tc>
                  <a:txBody>
                    <a:bodyPr/>
                    <a:lstStyle/>
                    <a:p>
                      <a:endParaRPr lang="en-MY" sz="1600" b="1" dirty="0">
                        <a:latin typeface="Helvetica Neue LT Std"/>
                      </a:endParaRPr>
                    </a:p>
                  </a:txBody>
                  <a:tcPr/>
                </a:tc>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lang="en-US" sz="1600" b="1" dirty="0">
                          <a:solidFill>
                            <a:schemeClr val="tx1"/>
                          </a:solidFill>
                          <a:latin typeface="Helvetica Neue LT Std"/>
                        </a:rPr>
                        <a:t>(548)</a:t>
                      </a:r>
                      <a:endParaRPr lang="en-MY" sz="1600" b="1" dirty="0">
                        <a:solidFill>
                          <a:schemeClr val="tx1"/>
                        </a:solidFill>
                        <a:latin typeface="Helvetica Neue LT Std"/>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lang="en-MY" sz="1600" b="1" dirty="0">
                          <a:solidFill>
                            <a:schemeClr val="tx1"/>
                          </a:solidFill>
                          <a:latin typeface="Helvetica Neue LT Std"/>
                        </a:rPr>
                        <a:t>(3,219)</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lang="en-US" sz="1600" b="1" dirty="0">
                          <a:solidFill>
                            <a:srgbClr val="009900"/>
                          </a:solidFill>
                          <a:latin typeface="Helvetica Neue LT Std"/>
                        </a:rPr>
                        <a:t>2,671</a:t>
                      </a:r>
                      <a:endParaRPr lang="en-MY" sz="1600" b="1" dirty="0">
                        <a:solidFill>
                          <a:srgbClr val="009900"/>
                        </a:solidFill>
                        <a:latin typeface="Helvetica Neue LT Std"/>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03379533"/>
                  </a:ext>
                </a:extLst>
              </a:tr>
              <a:tr h="546695">
                <a:tc gridSpan="4">
                  <a:txBody>
                    <a:bodyPr/>
                    <a:lstStyle/>
                    <a:p>
                      <a:pPr algn="just"/>
                      <a:endParaRPr lang="en-MY" sz="1600" b="1" dirty="0">
                        <a:latin typeface="Helvetica Neue LT Std"/>
                      </a:endParaRPr>
                    </a:p>
                    <a:p>
                      <a:pPr algn="just"/>
                      <a:r>
                        <a:rPr lang="en-MY" sz="1600" b="1" dirty="0">
                          <a:latin typeface="Helvetica Neue LT Std"/>
                        </a:rPr>
                        <a:t>Highlights</a:t>
                      </a:r>
                      <a:r>
                        <a:rPr lang="en-MY" sz="1600" b="1" baseline="0" dirty="0">
                          <a:latin typeface="Helvetica Neue LT Std"/>
                        </a:rPr>
                        <a:t> on core LBT</a:t>
                      </a:r>
                    </a:p>
                    <a:p>
                      <a:pPr algn="just"/>
                      <a:endParaRPr lang="en-MY" sz="1600" b="0" baseline="0" dirty="0">
                        <a:latin typeface="Helvetica Neue LT Std"/>
                      </a:endParaRPr>
                    </a:p>
                    <a:p>
                      <a:pPr algn="just"/>
                      <a:r>
                        <a:rPr lang="en-MY" sz="1600" b="0" baseline="0" dirty="0">
                          <a:latin typeface="Helvetica Neue LT Std"/>
                        </a:rPr>
                        <a:t>The lower core LBT was due to higher revenue as a result of the increase in the prices of commodities.</a:t>
                      </a:r>
                    </a:p>
                    <a:p>
                      <a:pPr marL="0" marR="0" indent="0" algn="just" defTabSz="457200" rtl="0" eaLnBrk="1" fontAlgn="auto" latinLnBrk="0" hangingPunct="1">
                        <a:lnSpc>
                          <a:spcPct val="100000"/>
                        </a:lnSpc>
                        <a:spcBef>
                          <a:spcPts val="0"/>
                        </a:spcBef>
                        <a:spcAft>
                          <a:spcPts val="0"/>
                        </a:spcAft>
                        <a:buClrTx/>
                        <a:buSzTx/>
                        <a:buFont typeface="+mj-lt"/>
                        <a:buNone/>
                        <a:tabLst/>
                        <a:defRPr/>
                      </a:pPr>
                      <a:endParaRPr lang="en-MY" sz="1600" b="0" baseline="0" dirty="0">
                        <a:latin typeface="Helvetica Neue LT Std"/>
                      </a:endParaRPr>
                    </a:p>
                    <a:p>
                      <a:pPr marL="342900" marR="0" indent="-342900" algn="just" defTabSz="457200" rtl="0" eaLnBrk="1" fontAlgn="auto" latinLnBrk="0" hangingPunct="1">
                        <a:lnSpc>
                          <a:spcPct val="100000"/>
                        </a:lnSpc>
                        <a:spcBef>
                          <a:spcPts val="0"/>
                        </a:spcBef>
                        <a:spcAft>
                          <a:spcPts val="0"/>
                        </a:spcAft>
                        <a:buClrTx/>
                        <a:buSzTx/>
                        <a:buFont typeface="+mj-lt"/>
                        <a:buAutoNum type="arabicPeriod"/>
                        <a:tabLst/>
                        <a:defRPr/>
                      </a:pPr>
                      <a:endParaRPr lang="en-MY" sz="1600" b="0" baseline="0" dirty="0">
                        <a:latin typeface="Helvetica Neue LT Std"/>
                      </a:endParaRPr>
                    </a:p>
                    <a:p>
                      <a:pPr marL="342900" marR="0" indent="-342900" algn="just" defTabSz="457200" rtl="0" eaLnBrk="1" fontAlgn="auto" latinLnBrk="0" hangingPunct="1">
                        <a:lnSpc>
                          <a:spcPct val="100000"/>
                        </a:lnSpc>
                        <a:spcBef>
                          <a:spcPts val="0"/>
                        </a:spcBef>
                        <a:spcAft>
                          <a:spcPts val="0"/>
                        </a:spcAft>
                        <a:buClrTx/>
                        <a:buSzTx/>
                        <a:buFont typeface="+mj-lt"/>
                        <a:buAutoNum type="arabicPeriod"/>
                        <a:tabLst/>
                        <a:defRPr/>
                      </a:pPr>
                      <a:endParaRPr lang="en-MY" sz="1600" b="1" baseline="0" dirty="0">
                        <a:latin typeface="Helvetica Neue LT Std"/>
                      </a:endParaRPr>
                    </a:p>
                  </a:txBody>
                  <a:tcPr/>
                </a:tc>
                <a:tc hMerge="1">
                  <a:txBody>
                    <a:bodyPr/>
                    <a:lstStyle/>
                    <a:p>
                      <a:pPr algn="r"/>
                      <a:endParaRPr lang="en-MY" sz="1600" b="1" dirty="0">
                        <a:latin typeface="Helvetica Neue LT Std"/>
                      </a:endParaRPr>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8293519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17431</TotalTime>
  <Words>978</Words>
  <Application>Microsoft Office PowerPoint</Application>
  <PresentationFormat>On-screen Show (4:3)</PresentationFormat>
  <Paragraphs>277</Paragraphs>
  <Slides>16</Slides>
  <Notes>16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Arial</vt:lpstr>
      <vt:lpstr>Calibri</vt:lpstr>
      <vt:lpstr>Cambria</vt:lpstr>
      <vt:lpstr>Helvetica Neue LT Std</vt:lpstr>
      <vt:lpstr>Neue Helvetica W01</vt:lpstr>
      <vt:lpstr>Wingdings</vt:lpstr>
      <vt:lpstr>Office Theme</vt:lpstr>
      <vt:lpstr>SOUTHERN ACIDS (M) BERHAD</vt:lpstr>
      <vt:lpstr>SLIDE 1  SOURCE OF INFORMATION &amp; DISCLAIMER</vt:lpstr>
      <vt:lpstr>SLIDE 2  PRESENTATION CONTENTS</vt:lpstr>
      <vt:lpstr>SOUTHERN ACIDS (M) BERHAD</vt:lpstr>
      <vt:lpstr>SLIDE 3 SAB GROUP’S KEY FINANCIAL HIGHLIGHTS</vt:lpstr>
      <vt:lpstr>SLIDE 4 SAB GROUP’S KEY FINANCIAL HIGHLIGHTS (CONT’D)</vt:lpstr>
      <vt:lpstr>SLIDE 5  SAB GROUP’S FINANCIAL PERFORMANCE (CONT’D) </vt:lpstr>
      <vt:lpstr>SOUTHERN ACIDS (M) BERHAD</vt:lpstr>
      <vt:lpstr>PowerPoint Presentation</vt:lpstr>
      <vt:lpstr>SLIDE 7 OLEOCHEMICAL SEGMENT OUTLOOK &amp; PROSPECTS FOR FY2022</vt:lpstr>
      <vt:lpstr>PowerPoint Presentation</vt:lpstr>
      <vt:lpstr>SLIDE 9 MILLING &amp; ESTATE SEGMENT OUTLOOK &amp; PROPECTS     FOR FY2022</vt:lpstr>
      <vt:lpstr>PowerPoint Presentation</vt:lpstr>
      <vt:lpstr>SLIDE 11 HEALTHCARE SEGMENT OUTLOOK &amp; PROSPECTS FOR FY2022</vt:lpstr>
      <vt:lpstr>SLIDE 12 SAB GROUP’S OUTLOOK &amp; PROSPECT FOR FY2022</vt:lpstr>
      <vt:lpstr>SOUTHERN ACIDS (M) BERHAD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Gareth</dc:creator>
  <cp:lastModifiedBy>Evon Lim KC</cp:lastModifiedBy>
  <cp:revision>1073</cp:revision>
  <cp:lastPrinted>2021-07-29T05:51:56Z</cp:lastPrinted>
  <dcterms:created xsi:type="dcterms:W3CDTF">2010-08-16T02:47:02Z</dcterms:created>
  <dcterms:modified xsi:type="dcterms:W3CDTF">2021-08-27T05:19:36Z</dcterms:modified>
</cp:coreProperties>
</file>